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handoutMasterIdLst>
    <p:handoutMasterId r:id="rId33"/>
  </p:handoutMasterIdLst>
  <p:sldIdLst>
    <p:sldId id="256" r:id="rId6"/>
    <p:sldId id="257" r:id="rId7"/>
    <p:sldId id="287" r:id="rId8"/>
    <p:sldId id="263" r:id="rId9"/>
    <p:sldId id="281" r:id="rId10"/>
    <p:sldId id="267" r:id="rId11"/>
    <p:sldId id="282" r:id="rId12"/>
    <p:sldId id="283" r:id="rId13"/>
    <p:sldId id="284" r:id="rId14"/>
    <p:sldId id="268" r:id="rId15"/>
    <p:sldId id="285" r:id="rId16"/>
    <p:sldId id="279" r:id="rId17"/>
    <p:sldId id="264" r:id="rId18"/>
    <p:sldId id="288" r:id="rId19"/>
    <p:sldId id="289" r:id="rId20"/>
    <p:sldId id="265" r:id="rId21"/>
    <p:sldId id="286" r:id="rId22"/>
    <p:sldId id="270" r:id="rId23"/>
    <p:sldId id="269" r:id="rId24"/>
    <p:sldId id="271" r:id="rId25"/>
    <p:sldId id="272" r:id="rId26"/>
    <p:sldId id="273" r:id="rId27"/>
    <p:sldId id="274" r:id="rId28"/>
    <p:sldId id="275" r:id="rId29"/>
    <p:sldId id="276" r:id="rId30"/>
    <p:sldId id="277" r:id="rId31"/>
  </p:sldIdLst>
  <p:sldSz cx="12192000" cy="6858000"/>
  <p:notesSz cx="6858000" cy="9144000"/>
  <p:defaultTextStyle>
    <a:defPPr rtl="0"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3C1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BCE59EE5-CE4C-4C1B-B199-5745B10ABD54}" v="1" dt="2024-01-11T10:42:17.415"/>
  </p1510:revLst>
</p1510:revInfo>
</file>

<file path=ppt/tableStyles.xml><?xml version="1.0" encoding="utf-8"?>
<a:tblStyleLst xmlns:a="http://schemas.openxmlformats.org/drawingml/2006/main" def="{B301B821-A1FF-4177-AEE7-76D212191A09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Medium Style 2 - Accent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53" autoAdjust="0"/>
    <p:restoredTop sz="96489" autoAdjust="0"/>
  </p:normalViewPr>
  <p:slideViewPr>
    <p:cSldViewPr snapToGrid="0">
      <p:cViewPr varScale="1">
        <p:scale>
          <a:sx n="82" d="100"/>
          <a:sy n="82" d="100"/>
        </p:scale>
        <p:origin x="720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3" d="100"/>
          <a:sy n="83" d="100"/>
        </p:scale>
        <p:origin x="3810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microsoft.com/office/2015/10/relationships/revisionInfo" Target="revisionInfo.xml"/><Relationship Id="rId21" Type="http://schemas.openxmlformats.org/officeDocument/2006/relationships/slide" Target="slides/slide16.xml"/><Relationship Id="rId34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handoutMaster" Target="handoutMasters/handoutMaster1.xml"/><Relationship Id="rId38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yrer Nubben Barnehage" userId="f1647952-210a-4145-9032-1c145e8c7671" providerId="ADAL" clId="{F638E973-D114-4CCB-8801-2ABA54C12D4B}"/>
    <pc:docChg chg="custSel modSld">
      <pc:chgData name="Styrer Nubben Barnehage" userId="f1647952-210a-4145-9032-1c145e8c7671" providerId="ADAL" clId="{F638E973-D114-4CCB-8801-2ABA54C12D4B}" dt="2024-01-11T10:44:04.657" v="32" actId="27636"/>
      <pc:docMkLst>
        <pc:docMk/>
      </pc:docMkLst>
      <pc:sldChg chg="modSp mod">
        <pc:chgData name="Styrer Nubben Barnehage" userId="f1647952-210a-4145-9032-1c145e8c7671" providerId="ADAL" clId="{F638E973-D114-4CCB-8801-2ABA54C12D4B}" dt="2024-01-11T10:44:04.657" v="32" actId="27636"/>
        <pc:sldMkLst>
          <pc:docMk/>
          <pc:sldMk cId="170201018" sldId="263"/>
        </pc:sldMkLst>
        <pc:spChg chg="mod">
          <ac:chgData name="Styrer Nubben Barnehage" userId="f1647952-210a-4145-9032-1c145e8c7671" providerId="ADAL" clId="{F638E973-D114-4CCB-8801-2ABA54C12D4B}" dt="2024-01-11T10:44:04.657" v="32" actId="27636"/>
          <ac:spMkLst>
            <pc:docMk/>
            <pc:sldMk cId="170201018" sldId="263"/>
            <ac:spMk id="3" creationId="{00000000-0000-0000-0000-000000000000}"/>
          </ac:spMkLst>
        </pc:spChg>
        <pc:spChg chg="mod">
          <ac:chgData name="Styrer Nubben Barnehage" userId="f1647952-210a-4145-9032-1c145e8c7671" providerId="ADAL" clId="{F638E973-D114-4CCB-8801-2ABA54C12D4B}" dt="2024-01-11T10:44:04.657" v="31" actId="27636"/>
          <ac:spMkLst>
            <pc:docMk/>
            <pc:sldMk cId="170201018" sldId="263"/>
            <ac:spMk id="4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 rtl="0"/>
            <a:fld id="{5E615D0A-42DC-4FC9-B3B7-7F8DA59D2327}" type="datetime1">
              <a:rPr lang="nb-NO" smtClean="0"/>
              <a:pPr algn="r" rtl="0"/>
              <a:t>11.01.2024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b-NO" dirty="0"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 rtl="0"/>
            <a:fld id="{73F7AA83-DE31-4E93-AB07-EF7FB05F6670}" type="slidenum">
              <a:rPr lang="nb-NO"/>
              <a:pPr algn="r" rtl="0"/>
              <a:t>‹#›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2212903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op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3" name="Plassholder for dato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rtl="0">
              <a:defRPr sz="1200"/>
            </a:lvl1pPr>
          </a:lstStyle>
          <a:p>
            <a:pPr algn="r"/>
            <a:fld id="{EE4204A7-2FF0-4164-A6E6-13973DD929B3}" type="datetime1">
              <a:rPr lang="nb-NO" noProof="0" smtClean="0"/>
              <a:pPr algn="r"/>
              <a:t>11.01.2024</a:t>
            </a:fld>
            <a:endParaRPr lang="nb-NO" noProof="0" dirty="0"/>
          </a:p>
        </p:txBody>
      </p:sp>
      <p:sp>
        <p:nvSpPr>
          <p:cNvPr id="4" name="Plassholder for lysbil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nb-NO" noProof="0" dirty="0"/>
          </a:p>
        </p:txBody>
      </p:sp>
      <p:sp>
        <p:nvSpPr>
          <p:cNvPr id="5" name="Plassholder for nota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nb-NO" noProof="0" dirty="0"/>
              <a:t>Klikk for å redigere tekststiler i malen</a:t>
            </a:r>
          </a:p>
          <a:p>
            <a:pPr lvl="1" rtl="0"/>
            <a:r>
              <a:rPr lang="nb-NO" noProof="0" dirty="0"/>
              <a:t>Andre nivå</a:t>
            </a:r>
          </a:p>
          <a:p>
            <a:pPr lvl="2" rtl="0"/>
            <a:r>
              <a:rPr lang="nb-NO" noProof="0" dirty="0"/>
              <a:t>Tredje nivå</a:t>
            </a:r>
          </a:p>
          <a:p>
            <a:pPr lvl="3" rtl="0"/>
            <a:r>
              <a:rPr lang="nb-NO" noProof="0" dirty="0"/>
              <a:t>Fjerde nivå</a:t>
            </a:r>
          </a:p>
          <a:p>
            <a:pPr lvl="4" rtl="0"/>
            <a:r>
              <a:rPr lang="nb-NO" noProof="0" dirty="0"/>
              <a:t>Femte nivå</a:t>
            </a:r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rtl="0"/>
            <a:endParaRPr lang="nb-NO" noProof="0" dirty="0"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rtl="0">
              <a:defRPr sz="1200"/>
            </a:lvl1pPr>
          </a:lstStyle>
          <a:p>
            <a:pPr algn="r"/>
            <a:fld id="{935E2820-AFE1-45FA-949E-17BDB534E1DC}" type="slidenum">
              <a:rPr lang="nb-NO" noProof="0" smtClean="0"/>
              <a:pPr algn="r"/>
              <a:t>‹#›</a:t>
            </a:fld>
            <a:endParaRPr lang="nb-NO" noProof="0" dirty="0"/>
          </a:p>
        </p:txBody>
      </p:sp>
    </p:spTree>
    <p:extLst>
      <p:ext uri="{BB962C8B-B14F-4D97-AF65-F5344CB8AC3E}">
        <p14:creationId xmlns:p14="http://schemas.microsoft.com/office/powerpoint/2010/main" val="31579979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935E2820-AFE1-45FA-949E-17BDB534E1DC}" type="slidenum">
              <a:rPr lang="en-US" smtClean="0"/>
              <a:pPr algn="r" rtl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69915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algn="r" rtl="0"/>
            <a:fld id="{77542409-6A04-4DC6-AC3A-D3758287A8F2}" type="slidenum">
              <a:rPr lang="en-US" smtClean="0"/>
              <a:pPr algn="r" rtl="0"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09355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nb-NO" smtClean="0"/>
              <a:pPr algn="r" rtl="0"/>
              <a:t>4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646620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nb-NO" smtClean="0"/>
              <a:pPr algn="r" rtl="0"/>
              <a:t>6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90751667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nb-NO" smtClean="0"/>
              <a:pPr algn="r" rtl="0"/>
              <a:t>13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9703415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lysbil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Plassholder for nota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 noProof="0" dirty="0"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algn="r" rtl="0"/>
            <a:fld id="{935E2820-AFE1-45FA-949E-17BDB534E1DC}" type="slidenum">
              <a:rPr lang="nb-NO" smtClean="0"/>
              <a:pPr algn="r" rtl="0"/>
              <a:t>16</a:t>
            </a:fld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4076838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>
          <a:xfrm>
            <a:off x="1065213" y="304800"/>
            <a:ext cx="7091361" cy="2793906"/>
          </a:xfrm>
        </p:spPr>
        <p:txBody>
          <a:bodyPr rtlCol="0" anchor="b">
            <a:normAutofit/>
          </a:bodyPr>
          <a:lstStyle>
            <a:lvl1pPr algn="l" rtl="0">
              <a:lnSpc>
                <a:spcPct val="80000"/>
              </a:lnSpc>
              <a:defRPr sz="6600"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>
          <a:xfrm>
            <a:off x="1065213" y="3108804"/>
            <a:ext cx="7091361" cy="838200"/>
          </a:xfrm>
        </p:spPr>
        <p:txBody>
          <a:bodyPr rtlCol="0"/>
          <a:lstStyle>
            <a:lvl1pPr marL="0" indent="0" algn="l" rtl="0">
              <a:spcBef>
                <a:spcPts val="0"/>
              </a:spcBef>
              <a:buNone/>
              <a:defRPr sz="2400">
                <a:solidFill>
                  <a:schemeClr val="accent2"/>
                </a:solidFill>
              </a:defRPr>
            </a:lvl1pPr>
            <a:lvl2pPr marL="457200" indent="0" algn="ctr" rtl="0">
              <a:buNone/>
              <a:defRPr sz="2000"/>
            </a:lvl2pPr>
            <a:lvl3pPr marL="914400" indent="0" algn="ctr" rtl="0">
              <a:buNone/>
              <a:defRPr sz="1800"/>
            </a:lvl3pPr>
            <a:lvl4pPr marL="1371600" indent="0" algn="ctr" rtl="0">
              <a:buNone/>
              <a:defRPr sz="1600"/>
            </a:lvl4pPr>
            <a:lvl5pPr marL="1828800" indent="0" algn="ctr" rtl="0">
              <a:buNone/>
              <a:defRPr sz="1600"/>
            </a:lvl5pPr>
            <a:lvl6pPr marL="2286000" indent="0" algn="ctr" rtl="0">
              <a:buNone/>
              <a:defRPr sz="1600"/>
            </a:lvl6pPr>
            <a:lvl7pPr marL="2743200" indent="0" algn="ctr" rtl="0">
              <a:buNone/>
              <a:defRPr sz="1600"/>
            </a:lvl7pPr>
            <a:lvl8pPr marL="3200400" indent="0" algn="ctr" rtl="0">
              <a:buNone/>
              <a:defRPr sz="1600"/>
            </a:lvl8pPr>
            <a:lvl9pPr marL="3657600" indent="0" algn="ctr" rtl="0">
              <a:buNone/>
              <a:defRPr sz="1600"/>
            </a:lvl9pPr>
          </a:lstStyle>
          <a:p>
            <a:pPr rtl="0"/>
            <a:r>
              <a:rPr lang="nb-NO"/>
              <a:t>Klikk for å redigere undertittelstil i malen</a:t>
            </a:r>
            <a:endParaRPr/>
          </a:p>
        </p:txBody>
      </p:sp>
      <p:sp>
        <p:nvSpPr>
          <p:cNvPr id="8" name="Plassholder for dato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9369E90B-81A6-4550-BD47-FAA10D679BB7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9" name="Plassholder for bunntekst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10" name="Plassholder for lysbildenummer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p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470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tel og 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8F8E32D-C54A-46F4-AB50-3DB74149CF10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420766641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/>
          <p:cNvSpPr>
            <a:spLocks noGrp="1"/>
          </p:cNvSpPr>
          <p:nvPr>
            <p:ph type="title" orient="vert"/>
          </p:nvPr>
        </p:nvSpPr>
        <p:spPr>
          <a:xfrm>
            <a:off x="9865014" y="304801"/>
            <a:ext cx="1715800" cy="5410200"/>
          </a:xfrm>
        </p:spPr>
        <p:txBody>
          <a:bodyPr vert="eaVert" rtlCol="0"/>
          <a:lstStyle>
            <a:lvl1pPr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loddrett tekst 2"/>
          <p:cNvSpPr>
            <a:spLocks noGrp="1"/>
          </p:cNvSpPr>
          <p:nvPr>
            <p:ph type="body" orient="vert" idx="1"/>
          </p:nvPr>
        </p:nvSpPr>
        <p:spPr>
          <a:xfrm>
            <a:off x="2209800" y="304801"/>
            <a:ext cx="7502814" cy="5410200"/>
          </a:xfrm>
        </p:spPr>
        <p:txBody>
          <a:bodyPr vert="eaVert"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6BB3534-4EC2-4CE4-A271-50F0C7373498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29949773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6D58975-D286-4905-9B00-8E76212B1825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58999051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ndelingsoverskrif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5180013" y="1600200"/>
            <a:ext cx="6400801" cy="2486025"/>
          </a:xfrm>
        </p:spPr>
        <p:txBody>
          <a:bodyPr rtlCol="0" anchor="b">
            <a:normAutofit/>
          </a:bodyPr>
          <a:lstStyle>
            <a:lvl1pPr algn="l" rtl="0">
              <a:defRPr sz="5200"/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5180011" y="4105029"/>
            <a:ext cx="6400801" cy="914400"/>
          </a:xfrm>
        </p:spPr>
        <p:txBody>
          <a:bodyPr rtlCol="0">
            <a:normAutofit/>
          </a:bodyPr>
          <a:lstStyle>
            <a:lvl1pPr marL="0" indent="0" algn="l" rtl="0">
              <a:buNone/>
              <a:defRPr sz="200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l" rtl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l" rtl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508D141B-C460-4E19-AE22-0B8ACA9E2EE5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1179164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bbelt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4572000" cy="411480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7008813" y="1600200"/>
            <a:ext cx="4572000" cy="411480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BBA3FAA-E316-4DBD-9B1B-6F3EC2F2CD92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07751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nb-NO"/>
              <a:t>Klikk for å redigere tittelstil</a:t>
            </a:r>
            <a:endParaRPr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 dirty="0"/>
          </a:p>
        </p:txBody>
      </p:sp>
      <p:sp>
        <p:nvSpPr>
          <p:cNvPr id="5" name="Plassholder for tekst 4"/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 rtlCol="0" anchor="ctr">
            <a:noAutofit/>
          </a:bodyPr>
          <a:lstStyle>
            <a:lvl1pPr marL="0" indent="0" algn="l" rtl="0">
              <a:spcBef>
                <a:spcPts val="0"/>
              </a:spcBef>
              <a:buNone/>
              <a:defRPr sz="2100" b="0">
                <a:solidFill>
                  <a:schemeClr val="accent2"/>
                </a:solidFill>
              </a:defRPr>
            </a:lvl1pPr>
            <a:lvl2pPr marL="457200" indent="0" algn="l" rtl="0">
              <a:buNone/>
              <a:defRPr sz="2000" b="1"/>
            </a:lvl2pPr>
            <a:lvl3pPr marL="914400" indent="0" algn="l" rtl="0">
              <a:buNone/>
              <a:defRPr sz="1800" b="1"/>
            </a:lvl3pPr>
            <a:lvl4pPr marL="1371600" indent="0" algn="l" rtl="0">
              <a:buNone/>
              <a:defRPr sz="1600" b="1"/>
            </a:lvl4pPr>
            <a:lvl5pPr marL="1828800" indent="0" algn="l" rtl="0">
              <a:buNone/>
              <a:defRPr sz="1600" b="1"/>
            </a:lvl5pPr>
            <a:lvl6pPr marL="2286000" indent="0" algn="l" rtl="0">
              <a:buNone/>
              <a:defRPr sz="1600" b="1"/>
            </a:lvl6pPr>
            <a:lvl7pPr marL="2743200" indent="0" algn="l" rtl="0">
              <a:buNone/>
              <a:defRPr sz="1600" b="1"/>
            </a:lvl7pPr>
            <a:lvl8pPr marL="3200400" indent="0" algn="l" rtl="0">
              <a:buNone/>
              <a:defRPr sz="1600" b="1"/>
            </a:lvl8pPr>
            <a:lvl9pPr marL="3657600" indent="0" algn="l" rtl="0">
              <a:buNone/>
              <a:defRPr sz="1600" b="1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6" name="Plassholder for innhold 5"/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 rtlCol="0"/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7" name="Plassholder for dato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645573D-E106-4928-8FDA-05CB09E353D7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8" name="Plassholder for bunntekst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9" name="Plassholder for lysbildenummer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83304637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dato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BFFB401E-2E21-4CA4-BACB-5ACE7E33D298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4" name="Plassholder for bunntekst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5" name="Plassholder for lysbildenummer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36983093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52F4404-4A21-4786-9956-19159FE87867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3" name="Plassholder for bunntekst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4" name="Plassholder for lysbildenummer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22252682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bildeteks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3" name="Plassholder for innhold 2"/>
          <p:cNvSpPr>
            <a:spLocks noGrp="1"/>
          </p:cNvSpPr>
          <p:nvPr>
            <p:ph idx="1"/>
          </p:nvPr>
        </p:nvSpPr>
        <p:spPr>
          <a:xfrm>
            <a:off x="1293813" y="533400"/>
            <a:ext cx="6858000" cy="4800600"/>
          </a:xfrm>
        </p:spPr>
        <p:txBody>
          <a:bodyPr rtlCol="0">
            <a:normAutofit/>
          </a:bodyPr>
          <a:lstStyle>
            <a:lvl1pPr algn="l" rtl="0">
              <a:defRPr sz="2400"/>
            </a:lvl1pPr>
            <a:lvl2pPr algn="l" rtl="0">
              <a:defRPr sz="2000"/>
            </a:lvl2pPr>
            <a:lvl3pPr algn="l" rtl="0">
              <a:defRPr sz="1800"/>
            </a:lvl3pPr>
            <a:lvl4pPr algn="l" rtl="0">
              <a:defRPr sz="1600"/>
            </a:lvl4pPr>
            <a:lvl5pPr algn="l" rtl="0">
              <a:defRPr sz="1400"/>
            </a:lvl5pPr>
            <a:lvl6pPr algn="l" rtl="0">
              <a:defRPr sz="1400"/>
            </a:lvl6pPr>
            <a:lvl7pPr algn="l" rtl="0">
              <a:defRPr sz="1400"/>
            </a:lvl7pPr>
            <a:lvl8pPr algn="l" rtl="0">
              <a:defRPr sz="1400"/>
            </a:lvl8pPr>
            <a:lvl9pPr algn="l" rtl="0">
              <a:defRPr sz="1400"/>
            </a:lvl9pPr>
          </a:lstStyle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7B7E499-2ABC-47EA-BB76-ED486F928186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7700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bildetekst">
    <p:bg bwMode="gray"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rtlCol="0" anchor="b">
            <a:normAutofit/>
          </a:bodyPr>
          <a:lstStyle>
            <a:lvl1pPr algn="l" rtl="0">
              <a:defRPr sz="2600">
                <a:solidFill>
                  <a:schemeClr val="accent2"/>
                </a:solidFill>
              </a:defRPr>
            </a:lvl1pPr>
          </a:lstStyle>
          <a:p>
            <a:pPr rtl="0"/>
            <a:r>
              <a:rPr lang="nb-NO"/>
              <a:t>Klikk for å redigere tittelstil</a:t>
            </a:r>
            <a:endParaRPr/>
          </a:p>
        </p:txBody>
      </p:sp>
      <p:sp>
        <p:nvSpPr>
          <p:cNvPr id="8" name="Avrundet rektangel 7"/>
          <p:cNvSpPr/>
          <p:nvPr/>
        </p:nvSpPr>
        <p:spPr>
          <a:xfrm>
            <a:off x="1293812" y="533400"/>
            <a:ext cx="6858001" cy="4800600"/>
          </a:xfrm>
          <a:prstGeom prst="roundRect">
            <a:avLst>
              <a:gd name="adj" fmla="val 4409"/>
            </a:avLst>
          </a:prstGeom>
          <a:solidFill>
            <a:schemeClr val="bg1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/>
          </a:p>
        </p:txBody>
      </p:sp>
      <p:sp>
        <p:nvSpPr>
          <p:cNvPr id="3" name="Plassholder for bilde 2" descr="En tom plassholder for bilde. Klikk plassholderen, og velg bildet du ønsker å legge til."/>
          <p:cNvSpPr>
            <a:spLocks noGrp="1"/>
          </p:cNvSpPr>
          <p:nvPr>
            <p:ph type="pic" idx="1"/>
          </p:nvPr>
        </p:nvSpPr>
        <p:spPr>
          <a:xfrm>
            <a:off x="1408112" y="647700"/>
            <a:ext cx="6629400" cy="4572000"/>
          </a:xfrm>
          <a:prstGeom prst="roundRect">
            <a:avLst>
              <a:gd name="adj" fmla="val 3725"/>
            </a:avLst>
          </a:prstGeom>
        </p:spPr>
        <p:txBody>
          <a:bodyPr tIns="914400" rtlCol="0">
            <a:normAutofit/>
          </a:bodyPr>
          <a:lstStyle>
            <a:lvl1pPr marL="0" indent="0" algn="ctr" rtl="0">
              <a:buNone/>
              <a:defRPr sz="2400"/>
            </a:lvl1pPr>
            <a:lvl2pPr marL="457200" indent="0" algn="l" rtl="0">
              <a:buNone/>
              <a:defRPr sz="2800"/>
            </a:lvl2pPr>
            <a:lvl3pPr marL="914400" indent="0" algn="l" rtl="0">
              <a:buNone/>
              <a:defRPr sz="2400"/>
            </a:lvl3pPr>
            <a:lvl4pPr marL="1371600" indent="0" algn="l" rtl="0">
              <a:buNone/>
              <a:defRPr sz="2000"/>
            </a:lvl4pPr>
            <a:lvl5pPr marL="1828800" indent="0" algn="l" rtl="0">
              <a:buNone/>
              <a:defRPr sz="2000"/>
            </a:lvl5pPr>
            <a:lvl6pPr marL="2286000" indent="0" algn="l" rtl="0">
              <a:buNone/>
              <a:defRPr sz="2000"/>
            </a:lvl6pPr>
            <a:lvl7pPr marL="2743200" indent="0" algn="l" rtl="0">
              <a:buNone/>
              <a:defRPr sz="2000"/>
            </a:lvl7pPr>
            <a:lvl8pPr marL="3200400" indent="0" algn="l" rtl="0">
              <a:buNone/>
              <a:defRPr sz="2000"/>
            </a:lvl8pPr>
            <a:lvl9pPr marL="3657600" indent="0" algn="l" rtl="0">
              <a:buNone/>
              <a:defRPr sz="2000"/>
            </a:lvl9pPr>
          </a:lstStyle>
          <a:p>
            <a:pPr rtl="0"/>
            <a:r>
              <a:rPr lang="nb-NO"/>
              <a:t>Klikk på ikonet for å legge til et bilde</a:t>
            </a:r>
            <a:endParaRPr/>
          </a:p>
        </p:txBody>
      </p:sp>
      <p:sp>
        <p:nvSpPr>
          <p:cNvPr id="4" name="Plassholder for tekst 3"/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 rtlCol="0">
            <a:normAutofit/>
          </a:bodyPr>
          <a:lstStyle>
            <a:lvl1pPr marL="0" indent="0" algn="l" rtl="0">
              <a:spcBef>
                <a:spcPts val="1000"/>
              </a:spcBef>
              <a:buNone/>
              <a:defRPr sz="1400"/>
            </a:lvl1pPr>
            <a:lvl2pPr marL="457200" indent="0" algn="l" rtl="0">
              <a:buNone/>
              <a:defRPr sz="1400"/>
            </a:lvl2pPr>
            <a:lvl3pPr marL="914400" indent="0" algn="l" rtl="0">
              <a:buNone/>
              <a:defRPr sz="1200"/>
            </a:lvl3pPr>
            <a:lvl4pPr marL="1371600" indent="0" algn="l" rtl="0">
              <a:buNone/>
              <a:defRPr sz="1000"/>
            </a:lvl4pPr>
            <a:lvl5pPr marL="1828800" indent="0" algn="l" rtl="0">
              <a:buNone/>
              <a:defRPr sz="1000"/>
            </a:lvl5pPr>
            <a:lvl6pPr marL="2286000" indent="0" algn="l" rtl="0">
              <a:buNone/>
              <a:defRPr sz="1000"/>
            </a:lvl6pPr>
            <a:lvl7pPr marL="2743200" indent="0" algn="l" rtl="0">
              <a:buNone/>
              <a:defRPr sz="1000"/>
            </a:lvl7pPr>
            <a:lvl8pPr marL="3200400" indent="0" algn="l" rtl="0">
              <a:buNone/>
              <a:defRPr sz="1000"/>
            </a:lvl8pPr>
            <a:lvl9pPr marL="3657600" indent="0" algn="l" rtl="0">
              <a:buNone/>
              <a:defRPr sz="1000"/>
            </a:lvl9pPr>
          </a:lstStyle>
          <a:p>
            <a:pPr lvl="0" rtl="0"/>
            <a:r>
              <a:rPr lang="nb-NO"/>
              <a:t>Klikk for å redigere tekststiler i malen</a:t>
            </a:r>
          </a:p>
        </p:txBody>
      </p:sp>
      <p:sp>
        <p:nvSpPr>
          <p:cNvPr id="5" name="Plassholder for dato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0F47977-61E2-4C13-9E27-4E2C945986A3}" type="datetime1">
              <a:rPr lang="nb-NO" smtClean="0"/>
              <a:pPr/>
              <a:t>11.01.2024</a:t>
            </a:fld>
            <a:endParaRPr lang="nb-NO" dirty="0"/>
          </a:p>
        </p:txBody>
      </p:sp>
      <p:sp>
        <p:nvSpPr>
          <p:cNvPr id="6" name="Plassholder for bunntekst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/>
          </a:p>
        </p:txBody>
      </p:sp>
      <p:sp>
        <p:nvSpPr>
          <p:cNvPr id="7" name="Plassholder for lysbildenummer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FDBFFB2-86D9-4B8F-A59A-553A60B94BBE}" type="slidenum">
              <a:rPr/>
              <a:t>‹#›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6393017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gray"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nb-no" dirty="0"/>
              <a:t>Klikk for å redigere tittelstil</a:t>
            </a:r>
            <a:endParaRPr dirty="0"/>
          </a:p>
        </p:txBody>
      </p:sp>
      <p:sp>
        <p:nvSpPr>
          <p:cNvPr id="3" name="Plassholder for tekst 2"/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93726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nb-no"/>
              <a:t>Klikk for å redigere tekststiler i malen</a:t>
            </a:r>
          </a:p>
          <a:p>
            <a:pPr lvl="1" rtl="0"/>
            <a:r>
              <a:rPr lang="nb-no"/>
              <a:t>Andre nivå</a:t>
            </a:r>
          </a:p>
          <a:p>
            <a:pPr lvl="2" rtl="0"/>
            <a:r>
              <a:rPr lang="nb-no"/>
              <a:t>Tredje nivå</a:t>
            </a:r>
          </a:p>
          <a:p>
            <a:pPr lvl="3" rtl="0"/>
            <a:r>
              <a:rPr lang="nb-no"/>
              <a:t>Fjerde nivå</a:t>
            </a:r>
          </a:p>
          <a:p>
            <a:pPr lvl="4" rtl="0"/>
            <a:r>
              <a:rPr lang="nb-no"/>
              <a:t>Femte nivå</a:t>
            </a:r>
            <a:endParaRPr/>
          </a:p>
        </p:txBody>
      </p:sp>
      <p:sp>
        <p:nvSpPr>
          <p:cNvPr id="4" name="Plassholder for dato 3"/>
          <p:cNvSpPr>
            <a:spLocks noGrp="1"/>
          </p:cNvSpPr>
          <p:nvPr>
            <p:ph type="dt" sz="half" idx="2"/>
          </p:nvPr>
        </p:nvSpPr>
        <p:spPr>
          <a:xfrm>
            <a:off x="253576" y="6505078"/>
            <a:ext cx="964036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fld id="{7DBD3129-D74C-4D6B-BCCC-76283CC9CFA1}" type="datetime1">
              <a:rPr lang="nb-NO" smtClean="0"/>
              <a:pPr/>
              <a:t>11.01.2024</a:t>
            </a:fld>
            <a:endParaRPr lang="en-US" dirty="0"/>
          </a:p>
        </p:txBody>
      </p:sp>
      <p:sp>
        <p:nvSpPr>
          <p:cNvPr id="5" name="Plassholder for bunntekst 4"/>
          <p:cNvSpPr>
            <a:spLocks noGrp="1"/>
          </p:cNvSpPr>
          <p:nvPr>
            <p:ph type="ftr" sz="quarter" idx="3"/>
          </p:nvPr>
        </p:nvSpPr>
        <p:spPr>
          <a:xfrm>
            <a:off x="1280159" y="6505078"/>
            <a:ext cx="6876415" cy="2286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rtl="0">
              <a:defRPr sz="1100">
                <a:solidFill>
                  <a:schemeClr val="tx2"/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Plassholder for lysbildenummer 5"/>
          <p:cNvSpPr>
            <a:spLocks noGrp="1"/>
          </p:cNvSpPr>
          <p:nvPr>
            <p:ph type="sldNum" sz="quarter" idx="4"/>
          </p:nvPr>
        </p:nvSpPr>
        <p:spPr>
          <a:xfrm>
            <a:off x="11580814" y="6280298"/>
            <a:ext cx="533399" cy="3491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rtl="0">
              <a:defRPr sz="1100" b="1">
                <a:solidFill>
                  <a:srgbClr val="AB3C19"/>
                </a:solidFill>
              </a:defRPr>
            </a:lvl1pPr>
          </a:lstStyle>
          <a:p>
            <a:pPr rtl="0"/>
            <a:fld id="{8FDBFFB2-86D9-4B8F-A59A-553A60B94BB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02558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lnSpc>
          <a:spcPct val="90000"/>
        </a:lnSpc>
        <a:spcBef>
          <a:spcPts val="1800"/>
        </a:spcBef>
        <a:buSzPct val="80000"/>
        <a:buFont typeface="Wingdings" panose="05000000000000000000" pitchFamily="2" charset="2"/>
        <a:buChar char="§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94360" indent="-228600" algn="l" defTabSz="914400" rtl="0" eaLnBrk="1" latinLnBrk="0" hangingPunct="1">
        <a:lnSpc>
          <a:spcPct val="90000"/>
        </a:lnSpc>
        <a:spcBef>
          <a:spcPts val="1000"/>
        </a:spcBef>
        <a:buSzPct val="80000"/>
        <a:buFont typeface="Wingdings" panose="05000000000000000000" pitchFamily="2" charset="2"/>
        <a:buChar char="§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87452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219456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51460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834640" indent="-228600" algn="l" defTabSz="914400" rtl="0" eaLnBrk="1" latinLnBrk="0" hangingPunct="1">
        <a:lnSpc>
          <a:spcPct val="90000"/>
        </a:lnSpc>
        <a:spcBef>
          <a:spcPts val="800"/>
        </a:spcBef>
        <a:buSzPct val="80000"/>
        <a:buFont typeface="Wingdings" panose="05000000000000000000" pitchFamily="2" charset="2"/>
        <a:buChar char="§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>
          <p15:clr>
            <a:srgbClr val="F26B43"/>
          </p15:clr>
        </p15:guide>
        <p15:guide id="2" pos="3840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mailto:Norajusnes@hotmail.com" TargetMode="External"/><Relationship Id="rId2" Type="http://schemas.openxmlformats.org/officeDocument/2006/relationships/hyperlink" Target="mailto:maja_karlsen@hotmail.com" TargetMode="Externa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8.png"/><Relationship Id="rId5" Type="http://schemas.openxmlformats.org/officeDocument/2006/relationships/hyperlink" Target="mailto:styrer@nubbenbarnehagedrift.no" TargetMode="External"/><Relationship Id="rId4" Type="http://schemas.openxmlformats.org/officeDocument/2006/relationships/hyperlink" Target="mailto:Nordlyset@nubbenbarnehagedrift.no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13" Type="http://schemas.openxmlformats.org/officeDocument/2006/relationships/image" Target="../media/image23.jpeg"/><Relationship Id="rId3" Type="http://schemas.openxmlformats.org/officeDocument/2006/relationships/image" Target="../media/image13.jpeg"/><Relationship Id="rId7" Type="http://schemas.openxmlformats.org/officeDocument/2006/relationships/image" Target="../media/image17.jpeg"/><Relationship Id="rId12" Type="http://schemas.openxmlformats.org/officeDocument/2006/relationships/image" Target="../media/image22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6.jpeg"/><Relationship Id="rId11" Type="http://schemas.openxmlformats.org/officeDocument/2006/relationships/image" Target="../media/image21.jpeg"/><Relationship Id="rId5" Type="http://schemas.openxmlformats.org/officeDocument/2006/relationships/image" Target="../media/image15.jpeg"/><Relationship Id="rId15" Type="http://schemas.openxmlformats.org/officeDocument/2006/relationships/image" Target="../media/image25.jpeg"/><Relationship Id="rId10" Type="http://schemas.openxmlformats.org/officeDocument/2006/relationships/image" Target="../media/image20.jpeg"/><Relationship Id="rId4" Type="http://schemas.openxmlformats.org/officeDocument/2006/relationships/image" Target="../media/image14.jpeg"/><Relationship Id="rId9" Type="http://schemas.openxmlformats.org/officeDocument/2006/relationships/image" Target="../media/image19.jpeg"/><Relationship Id="rId14" Type="http://schemas.openxmlformats.org/officeDocument/2006/relationships/image" Target="../media/image24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dir.no/laring-og-trivsel/rammeplan-for-barnehagen/" TargetMode="Externa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ctr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nb-NO" dirty="0"/>
              <a:t>Årsplan</a:t>
            </a:r>
            <a:r>
              <a:rPr lang="nb-no" dirty="0"/>
              <a:t> for Nubben Barnehagedrift AS</a:t>
            </a:r>
          </a:p>
        </p:txBody>
      </p:sp>
      <p:sp>
        <p:nvSpPr>
          <p:cNvPr id="3" name="Undertittel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nb-NO" dirty="0"/>
              <a:t>2</a:t>
            </a:r>
            <a:r>
              <a:rPr lang="nb-no" dirty="0"/>
              <a:t>023/2024</a:t>
            </a:r>
          </a:p>
        </p:txBody>
      </p:sp>
    </p:spTree>
    <p:extLst>
      <p:ext uri="{BB962C8B-B14F-4D97-AF65-F5344CB8AC3E}">
        <p14:creationId xmlns:p14="http://schemas.microsoft.com/office/powerpoint/2010/main" val="3578422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9044631-9820-BD55-A60C-CEFEAC8DD9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Samarbeidsutvalget 2023/2024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ABFB8B4D-0A13-525C-168F-99CE6258C72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834816" y="1685690"/>
            <a:ext cx="9507692" cy="3728521"/>
          </a:xfrm>
        </p:spPr>
        <p:txBody>
          <a:bodyPr>
            <a:normAutofit fontScale="92500" lnSpcReduction="20000"/>
          </a:bodyPr>
          <a:lstStyle/>
          <a:p>
            <a:pPr marL="45720" indent="0">
              <a:lnSpc>
                <a:spcPct val="100000"/>
              </a:lnSpc>
              <a:buNone/>
            </a:pPr>
            <a:r>
              <a:rPr lang="nb-NO" sz="1800" kern="1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Samarbeidsutvalget (SU) består av like mange representanter fra foreldregruppen og personalgruppen, samt barnehage eiere. SU skal være et kontaktledd, rådgivende og samordnet organ. Saker som angår barnehagen, skal behandles i samarbeidsutvalget. SU representanter er tilgjengelig via Mail eller telefon om det er noen saker som skal bli tatt opp i SU.</a:t>
            </a:r>
            <a:endParaRPr lang="nb-NO" sz="1800" dirty="0"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Maja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Borgvatn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Myklebust 	Foreldrekontakt 	</a:t>
            </a:r>
            <a:r>
              <a:rPr lang="nb-NO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maja_karlsen@hotmail.com</a:t>
            </a:r>
            <a:r>
              <a:rPr lang="nb-NO" sz="1800" dirty="0">
                <a:solidFill>
                  <a:srgbClr val="0563C1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Nora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Jusnes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                   Foreldrekontakt 	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Norajusnes@hotmail.com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>
              <a:lnSpc>
                <a:spcPct val="100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Ingrid Nygaard  		Personalkontakt                </a:t>
            </a:r>
          </a:p>
          <a:p>
            <a:pPr>
              <a:lnSpc>
                <a:spcPct val="100000"/>
              </a:lnSpc>
            </a:pPr>
            <a:r>
              <a:rPr lang="nb-NO" sz="1800" dirty="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Silje Dreyer Eriksen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	Personalkontakt 	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Nordlyset@nubbenbarnehagedrift.no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	</a:t>
            </a:r>
          </a:p>
          <a:p>
            <a:pPr>
              <a:lnSpc>
                <a:spcPct val="100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Marit/Harald Johansen 	Styreleder/eier</a:t>
            </a:r>
          </a:p>
          <a:p>
            <a:pPr>
              <a:lnSpc>
                <a:spcPct val="100000"/>
              </a:lnSpc>
            </a:pP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Magnus </a:t>
            </a:r>
            <a:r>
              <a:rPr lang="nb-NO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Vian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		Styrer		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styrer@nubbenbarnehagedrift.no</a:t>
            </a:r>
            <a:r>
              <a:rPr lang="nb-NO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45720" indent="0">
              <a:buNone/>
            </a:pPr>
            <a:endParaRPr lang="nb-NO" dirty="0"/>
          </a:p>
        </p:txBody>
      </p:sp>
      <p:pic>
        <p:nvPicPr>
          <p:cNvPr id="5" name="Bilde 4">
            <a:extLst>
              <a:ext uri="{FF2B5EF4-FFF2-40B4-BE49-F238E27FC236}">
                <a16:creationId xmlns:a16="http://schemas.microsoft.com/office/drawing/2014/main" id="{735067A5-6CBF-D406-5784-D604B951B24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97811" y="142006"/>
            <a:ext cx="2193437" cy="120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10312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C84719A-64DB-4F39-87D8-3616127EF0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9923" y="344338"/>
            <a:ext cx="5339072" cy="3024973"/>
          </a:xfrm>
        </p:spPr>
        <p:txBody>
          <a:bodyPr anchor="b">
            <a:normAutofit fontScale="90000"/>
          </a:bodyPr>
          <a:lstStyle/>
          <a:p>
            <a:r>
              <a:rPr lang="nb-NO" sz="1600" dirty="0"/>
              <a:t>1. Tavla/Agenda: Viktig informasjon/månedsbrev</a:t>
            </a: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2. Meldinger: Sykt barn/sensitiv informasjon</a:t>
            </a: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3. Bilder: Pedagogisk dokumentasjon</a:t>
            </a: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4. SU/FORELDRELISTE</a:t>
            </a: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5. Samtykke inne på </a:t>
            </a:r>
            <a:r>
              <a:rPr lang="nb-NO" sz="1600" dirty="0" err="1"/>
              <a:t>Kidplan</a:t>
            </a:r>
            <a:r>
              <a:rPr lang="nb-NO" sz="1600" dirty="0"/>
              <a:t>. Bilder/kontaktliste </a:t>
            </a:r>
            <a:r>
              <a:rPr lang="nb-NO" sz="1600" dirty="0" err="1"/>
              <a:t>etc</a:t>
            </a:r>
            <a:r>
              <a:rPr lang="nb-NO" sz="1600" dirty="0"/>
              <a:t>…</a:t>
            </a:r>
            <a:br>
              <a:rPr lang="nb-NO" sz="1600" dirty="0"/>
            </a:br>
            <a:br>
              <a:rPr lang="nb-NO" sz="1600" dirty="0"/>
            </a:br>
            <a:r>
              <a:rPr lang="nb-NO" sz="1600" dirty="0"/>
              <a:t>Er barnet ditt syk/ferie eller noe annet? Legg inn på </a:t>
            </a:r>
            <a:r>
              <a:rPr lang="nb-NO" sz="1600" dirty="0" err="1"/>
              <a:t>Kidplan</a:t>
            </a:r>
            <a:r>
              <a:rPr lang="nb-NO" sz="1600" dirty="0"/>
              <a:t> </a:t>
            </a:r>
            <a:br>
              <a:rPr lang="nb-NO" sz="1600" dirty="0"/>
            </a:br>
            <a:br>
              <a:rPr lang="nb-NO" sz="1600" dirty="0"/>
            </a:br>
            <a:endParaRPr lang="nb-NO" sz="1600" dirty="0"/>
          </a:p>
        </p:txBody>
      </p:sp>
      <p:pic>
        <p:nvPicPr>
          <p:cNvPr id="10" name="Bilde 9">
            <a:extLst>
              <a:ext uri="{FF2B5EF4-FFF2-40B4-BE49-F238E27FC236}">
                <a16:creationId xmlns:a16="http://schemas.microsoft.com/office/drawing/2014/main" id="{572C1600-B221-BE75-FDCA-6C8F7176C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56441" y="564930"/>
            <a:ext cx="5139559" cy="4908279"/>
          </a:xfrm>
          <a:prstGeom prst="rect">
            <a:avLst/>
          </a:prstGeom>
          <a:noFill/>
        </p:spPr>
      </p:pic>
      <p:sp>
        <p:nvSpPr>
          <p:cNvPr id="16" name="Text Placeholder 3">
            <a:extLst>
              <a:ext uri="{FF2B5EF4-FFF2-40B4-BE49-F238E27FC236}">
                <a16:creationId xmlns:a16="http://schemas.microsoft.com/office/drawing/2014/main" id="{CD44FCE1-7D83-FE68-BA89-8E8AEC5826B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1282" y="285187"/>
            <a:ext cx="5214718" cy="279744"/>
          </a:xfrm>
        </p:spPr>
        <p:txBody>
          <a:bodyPr>
            <a:normAutofit lnSpcReduction="10000"/>
          </a:bodyPr>
          <a:lstStyle/>
          <a:p>
            <a:r>
              <a:rPr lang="en-US" dirty="0">
                <a:solidFill>
                  <a:srgbClr val="FF0000"/>
                </a:solidFill>
              </a:rPr>
              <a:t>KIDPLAN “VÅR KOMMUNIKASJONSPLATFORM”</a:t>
            </a:r>
          </a:p>
        </p:txBody>
      </p:sp>
      <p:pic>
        <p:nvPicPr>
          <p:cNvPr id="13" name="Bilde 12">
            <a:extLst>
              <a:ext uri="{FF2B5EF4-FFF2-40B4-BE49-F238E27FC236}">
                <a16:creationId xmlns:a16="http://schemas.microsoft.com/office/drawing/2014/main" id="{6A413657-F604-F078-FF2D-C09B4534946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69923" y="3369311"/>
            <a:ext cx="5270131" cy="27526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99626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FD5F2E-8054-4156-D01F-BD5252BDA32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14" y="452846"/>
            <a:ext cx="2743201" cy="690154"/>
          </a:xfrm>
        </p:spPr>
        <p:txBody>
          <a:bodyPr/>
          <a:lstStyle/>
          <a:p>
            <a:r>
              <a:rPr lang="nb-NO" dirty="0"/>
              <a:t>Navnelapper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5C79E2FA-2064-F408-64B2-931F3553FD5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801458" y="533400"/>
            <a:ext cx="5842709" cy="4800600"/>
          </a:xfrm>
        </p:spPr>
      </p:pic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B71D2FC2-7867-04F4-797A-1CEAA36E83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7614" y="1471749"/>
            <a:ext cx="2743200" cy="4243251"/>
          </a:xfrm>
        </p:spPr>
        <p:txBody>
          <a:bodyPr/>
          <a:lstStyle/>
          <a:p>
            <a:pPr marL="285750" indent="-285750">
              <a:buFontTx/>
              <a:buChar char="-"/>
            </a:pPr>
            <a:r>
              <a:rPr lang="nb-NO" dirty="0"/>
              <a:t>Her er et eksempel på navnelapper som kan brukes på klær.</a:t>
            </a:r>
          </a:p>
          <a:p>
            <a:pPr marL="285750" indent="-285750">
              <a:buFontTx/>
              <a:buChar char="-"/>
            </a:pPr>
            <a:r>
              <a:rPr lang="nb-NO" dirty="0"/>
              <a:t>Alle klær til barna må merkes med barnets navn</a:t>
            </a:r>
          </a:p>
          <a:p>
            <a:pPr marL="285750" indent="-285750">
              <a:buFontTx/>
              <a:buChar char="-"/>
            </a:pPr>
            <a:r>
              <a:rPr lang="nb-NO" dirty="0"/>
              <a:t>Ha gjerne noen ekstra navnelapper i hyllen, slik at hvis noen faller av kan vi sette på nye. </a:t>
            </a:r>
          </a:p>
          <a:p>
            <a:pPr marL="285750" indent="-285750">
              <a:buFontTx/>
              <a:buChar char="-"/>
            </a:pPr>
            <a:r>
              <a:rPr lang="nb-NO" dirty="0"/>
              <a:t>Vi tar ikke ansvar for bortkommende klær eller leker. </a:t>
            </a:r>
          </a:p>
          <a:p>
            <a:pPr marL="285750" indent="-285750">
              <a:buFontTx/>
              <a:buChar char="-"/>
            </a:pPr>
            <a:r>
              <a:rPr lang="nb-NO" sz="1400" dirty="0"/>
              <a:t>Rydd og etterfyll klær i garderoben. </a:t>
            </a:r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42878671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Dagsrytme </a:t>
            </a:r>
          </a:p>
        </p:txBody>
      </p:sp>
      <p:sp>
        <p:nvSpPr>
          <p:cNvPr id="9" name="TekstSylinder 8">
            <a:extLst>
              <a:ext uri="{FF2B5EF4-FFF2-40B4-BE49-F238E27FC236}">
                <a16:creationId xmlns:a16="http://schemas.microsoft.com/office/drawing/2014/main" id="{9C1E7608-5280-E205-A603-23F943023332}"/>
              </a:ext>
            </a:extLst>
          </p:cNvPr>
          <p:cNvSpPr txBox="1"/>
          <p:nvPr/>
        </p:nvSpPr>
        <p:spPr>
          <a:xfrm>
            <a:off x="1327902" y="1968136"/>
            <a:ext cx="3791993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b="1" dirty="0"/>
              <a:t>07:15</a:t>
            </a:r>
          </a:p>
          <a:p>
            <a:pPr>
              <a:lnSpc>
                <a:spcPct val="150000"/>
              </a:lnSpc>
            </a:pPr>
            <a:r>
              <a:rPr lang="nb-NO" dirty="0"/>
              <a:t>07:15-08:30</a:t>
            </a:r>
          </a:p>
          <a:p>
            <a:pPr>
              <a:lnSpc>
                <a:spcPct val="150000"/>
              </a:lnSpc>
            </a:pPr>
            <a:r>
              <a:rPr lang="nb-NO" b="1" dirty="0"/>
              <a:t>08:30-10:30</a:t>
            </a:r>
          </a:p>
          <a:p>
            <a:pPr>
              <a:lnSpc>
                <a:spcPct val="150000"/>
              </a:lnSpc>
            </a:pPr>
            <a:r>
              <a:rPr lang="nb-NO" dirty="0"/>
              <a:t>10:30-11:30</a:t>
            </a:r>
          </a:p>
          <a:p>
            <a:pPr>
              <a:lnSpc>
                <a:spcPct val="150000"/>
              </a:lnSpc>
            </a:pPr>
            <a:r>
              <a:rPr lang="nb-NO" b="1" dirty="0"/>
              <a:t>11:30-13:30</a:t>
            </a:r>
          </a:p>
          <a:p>
            <a:pPr>
              <a:lnSpc>
                <a:spcPct val="150000"/>
              </a:lnSpc>
            </a:pPr>
            <a:r>
              <a:rPr lang="nb-NO" b="1" dirty="0"/>
              <a:t>13:30-14:00</a:t>
            </a:r>
          </a:p>
          <a:p>
            <a:pPr>
              <a:lnSpc>
                <a:spcPct val="150000"/>
              </a:lnSpc>
            </a:pPr>
            <a:r>
              <a:rPr lang="nb-NO" dirty="0"/>
              <a:t>14:00-16:00</a:t>
            </a:r>
          </a:p>
          <a:p>
            <a:pPr>
              <a:lnSpc>
                <a:spcPct val="150000"/>
              </a:lnSpc>
            </a:pPr>
            <a:r>
              <a:rPr lang="nb-NO" dirty="0"/>
              <a:t>16:15</a:t>
            </a:r>
          </a:p>
        </p:txBody>
      </p:sp>
      <p:sp>
        <p:nvSpPr>
          <p:cNvPr id="11" name="TekstSylinder 10">
            <a:extLst>
              <a:ext uri="{FF2B5EF4-FFF2-40B4-BE49-F238E27FC236}">
                <a16:creationId xmlns:a16="http://schemas.microsoft.com/office/drawing/2014/main" id="{C2B246D1-0C6E-0ACC-533D-102B4E523AA1}"/>
              </a:ext>
            </a:extLst>
          </p:cNvPr>
          <p:cNvSpPr txBox="1"/>
          <p:nvPr/>
        </p:nvSpPr>
        <p:spPr>
          <a:xfrm>
            <a:off x="3052735" y="1963093"/>
            <a:ext cx="4134320" cy="33590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b="1" dirty="0"/>
              <a:t>Barnehagen åpner</a:t>
            </a:r>
          </a:p>
          <a:p>
            <a:pPr>
              <a:lnSpc>
                <a:spcPct val="150000"/>
              </a:lnSpc>
            </a:pPr>
            <a:r>
              <a:rPr lang="nb-NO" dirty="0"/>
              <a:t>Frokost</a:t>
            </a:r>
          </a:p>
          <a:p>
            <a:pPr>
              <a:lnSpc>
                <a:spcPct val="150000"/>
              </a:lnSpc>
            </a:pPr>
            <a:r>
              <a:rPr lang="nb-NO" b="1" dirty="0"/>
              <a:t>Frilek/Tur/aktiviteter/samlingsstund</a:t>
            </a:r>
          </a:p>
          <a:p>
            <a:pPr>
              <a:lnSpc>
                <a:spcPct val="150000"/>
              </a:lnSpc>
            </a:pPr>
            <a:r>
              <a:rPr lang="nb-NO" dirty="0"/>
              <a:t>Lunsj</a:t>
            </a:r>
          </a:p>
          <a:p>
            <a:pPr>
              <a:lnSpc>
                <a:spcPct val="150000"/>
              </a:lnSpc>
            </a:pPr>
            <a:r>
              <a:rPr lang="nb-NO" b="1" dirty="0"/>
              <a:t>Hviletid</a:t>
            </a:r>
            <a:r>
              <a:rPr lang="nb-NO" dirty="0"/>
              <a:t>/</a:t>
            </a:r>
            <a:r>
              <a:rPr lang="nb-NO" b="1" dirty="0"/>
              <a:t>utetid</a:t>
            </a:r>
          </a:p>
          <a:p>
            <a:pPr>
              <a:lnSpc>
                <a:spcPct val="150000"/>
              </a:lnSpc>
            </a:pPr>
            <a:r>
              <a:rPr lang="nb-NO" dirty="0"/>
              <a:t>Frukt tid</a:t>
            </a:r>
          </a:p>
          <a:p>
            <a:pPr>
              <a:lnSpc>
                <a:spcPct val="150000"/>
              </a:lnSpc>
            </a:pPr>
            <a:r>
              <a:rPr lang="nb-NO" dirty="0"/>
              <a:t>Frilek inne eller ute</a:t>
            </a:r>
          </a:p>
          <a:p>
            <a:pPr>
              <a:lnSpc>
                <a:spcPct val="150000"/>
              </a:lnSpc>
            </a:pPr>
            <a:r>
              <a:rPr lang="nb-NO" dirty="0"/>
              <a:t>Barnehagen er stengt. </a:t>
            </a:r>
          </a:p>
        </p:txBody>
      </p:sp>
      <p:pic>
        <p:nvPicPr>
          <p:cNvPr id="12" name="Bilde 11">
            <a:extLst>
              <a:ext uri="{FF2B5EF4-FFF2-40B4-BE49-F238E27FC236}">
                <a16:creationId xmlns:a16="http://schemas.microsoft.com/office/drawing/2014/main" id="{E0CAAAB1-72B8-2BA6-FEC7-C0257BD0429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58474" y="330386"/>
            <a:ext cx="2193437" cy="1200416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kstSylinder 3">
            <a:extLst>
              <a:ext uri="{FF2B5EF4-FFF2-40B4-BE49-F238E27FC236}">
                <a16:creationId xmlns:a16="http://schemas.microsoft.com/office/drawing/2014/main" id="{75E79716-63F6-03EF-5F45-23915F5D7B55}"/>
              </a:ext>
            </a:extLst>
          </p:cNvPr>
          <p:cNvSpPr txBox="1"/>
          <p:nvPr/>
        </p:nvSpPr>
        <p:spPr>
          <a:xfrm>
            <a:off x="7158285" y="1261041"/>
            <a:ext cx="3507206" cy="4763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nb-NO" sz="1200" b="1" dirty="0"/>
              <a:t>Ting som er kjekt å vite: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 dirty="0"/>
              <a:t>Vi ber dere vaske barnas hender før barna kommer inn på avdelingen.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 dirty="0"/>
              <a:t>Solkrem/vinterkrem skal være smurt på før dere levere barna.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 dirty="0"/>
              <a:t>Henting av barn utenom «hentelisten» skal bli gitt beskjed om til pedagogisk leder.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 dirty="0"/>
              <a:t>Barna skal bli levert i god tid når det er </a:t>
            </a:r>
            <a:r>
              <a:rPr lang="nb-NO" sz="1200" dirty="0" err="1"/>
              <a:t>turdager</a:t>
            </a:r>
            <a:r>
              <a:rPr lang="nb-NO" sz="1200" dirty="0"/>
              <a:t>, hvis ikke må dere levere barna på turstedet.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 dirty="0"/>
              <a:t>Gjør det til en vane å la barnet ditt rydde litt før de drar hjem.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 dirty="0"/>
              <a:t>Kjernetid er fra 08:45-14:00. Det er her vi er mest bemannet og har et planlagt pedagogisk innhold. </a:t>
            </a:r>
          </a:p>
          <a:p>
            <a:pPr marL="285750" indent="-285750">
              <a:lnSpc>
                <a:spcPct val="150000"/>
              </a:lnSpc>
              <a:buFontTx/>
              <a:buChar char="-"/>
            </a:pPr>
            <a:r>
              <a:rPr lang="nb-NO" sz="1200" dirty="0"/>
              <a:t>Om barna er ute og du kommer i kjernetiden, kle på barnet.</a:t>
            </a:r>
          </a:p>
        </p:txBody>
      </p:sp>
    </p:spTree>
    <p:extLst>
      <p:ext uri="{BB962C8B-B14F-4D97-AF65-F5344CB8AC3E}">
        <p14:creationId xmlns:p14="http://schemas.microsoft.com/office/powerpoint/2010/main" val="95522469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B92531C5-C12D-7868-0E1F-80E34050FB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4537" y="191589"/>
            <a:ext cx="9372600" cy="1200416"/>
          </a:xfrm>
        </p:spPr>
        <p:txBody>
          <a:bodyPr/>
          <a:lstStyle/>
          <a:p>
            <a:r>
              <a:rPr lang="nb-NO" dirty="0"/>
              <a:t>Sjekkliste for Klær: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2B9C45E-4EED-5B75-748C-116A70D1BC7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78836" y="1519166"/>
            <a:ext cx="6479609" cy="745063"/>
          </a:xfrm>
        </p:spPr>
        <p:txBody>
          <a:bodyPr/>
          <a:lstStyle/>
          <a:p>
            <a:r>
              <a:rPr lang="nb-NO" dirty="0"/>
              <a:t>Hver dag må barnet ditt ha tilgjengelig skift: Ta med våte klær hjem slik at dem er tørre til neste dag. </a:t>
            </a:r>
          </a:p>
        </p:txBody>
      </p:sp>
      <p:sp>
        <p:nvSpPr>
          <p:cNvPr id="25" name="TekstSylinder 24">
            <a:extLst>
              <a:ext uri="{FF2B5EF4-FFF2-40B4-BE49-F238E27FC236}">
                <a16:creationId xmlns:a16="http://schemas.microsoft.com/office/drawing/2014/main" id="{7128A29F-4410-449C-AC10-BF208E5AAD43}"/>
              </a:ext>
            </a:extLst>
          </p:cNvPr>
          <p:cNvSpPr txBox="1"/>
          <p:nvPr/>
        </p:nvSpPr>
        <p:spPr>
          <a:xfrm>
            <a:off x="8779693" y="1104455"/>
            <a:ext cx="3217566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Tx/>
              <a:buChar char="-"/>
            </a:pPr>
            <a:r>
              <a:rPr lang="nb-NO" dirty="0"/>
              <a:t>2x Body/Tynn genser</a:t>
            </a:r>
          </a:p>
          <a:p>
            <a:pPr marL="285750" indent="-285750">
              <a:buFontTx/>
              <a:buChar char="-"/>
            </a:pPr>
            <a:r>
              <a:rPr lang="nb-NO" dirty="0"/>
              <a:t>2x Stillongs </a:t>
            </a:r>
          </a:p>
          <a:p>
            <a:pPr marL="285750" indent="-285750">
              <a:buFontTx/>
              <a:buChar char="-"/>
            </a:pPr>
            <a:r>
              <a:rPr lang="nb-NO" dirty="0"/>
              <a:t>2x Sokker </a:t>
            </a:r>
          </a:p>
          <a:p>
            <a:pPr marL="285750" indent="-285750">
              <a:buFontTx/>
              <a:buChar char="-"/>
            </a:pPr>
            <a:r>
              <a:rPr lang="nb-NO" dirty="0"/>
              <a:t>2x Truse</a:t>
            </a:r>
          </a:p>
          <a:p>
            <a:pPr marL="285750" indent="-285750">
              <a:buFontTx/>
              <a:buChar char="-"/>
            </a:pPr>
            <a:r>
              <a:rPr lang="nb-NO" dirty="0"/>
              <a:t>2x Bukse</a:t>
            </a:r>
          </a:p>
          <a:p>
            <a:pPr marL="285750" indent="-285750">
              <a:buFontTx/>
              <a:buChar char="-"/>
            </a:pPr>
            <a:r>
              <a:rPr lang="nb-NO" dirty="0"/>
              <a:t>2x Genser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pPr marL="285750" indent="-285750">
              <a:buFontTx/>
              <a:buChar char="-"/>
            </a:pPr>
            <a:r>
              <a:rPr lang="nb-NO" dirty="0"/>
              <a:t>2x Genser og bukse i ull</a:t>
            </a:r>
          </a:p>
          <a:p>
            <a:pPr marL="285750" indent="-285750">
              <a:buFontTx/>
              <a:buChar char="-"/>
            </a:pPr>
            <a:r>
              <a:rPr lang="nb-NO" dirty="0"/>
              <a:t>2x Lue med hals</a:t>
            </a:r>
          </a:p>
          <a:p>
            <a:pPr marL="285750" indent="-285750">
              <a:buFontTx/>
              <a:buChar char="-"/>
            </a:pPr>
            <a:r>
              <a:rPr lang="nb-NO" dirty="0"/>
              <a:t>2x Votter for vinter og regn.</a:t>
            </a:r>
          </a:p>
          <a:p>
            <a:pPr marL="285750" indent="-285750">
              <a:buFontTx/>
              <a:buChar char="-"/>
            </a:pPr>
            <a:r>
              <a:rPr lang="nb-NO" dirty="0"/>
              <a:t>Vinter og regn dress</a:t>
            </a:r>
          </a:p>
          <a:p>
            <a:pPr marL="285750" indent="-285750">
              <a:buFontTx/>
              <a:buChar char="-"/>
            </a:pPr>
            <a:r>
              <a:rPr lang="nb-NO" dirty="0"/>
              <a:t>Vintersko</a:t>
            </a:r>
          </a:p>
          <a:p>
            <a:pPr marL="285750" indent="-285750">
              <a:buFontTx/>
              <a:buChar char="-"/>
            </a:pPr>
            <a:r>
              <a:rPr lang="nb-NO" dirty="0"/>
              <a:t>Regnstøvler</a:t>
            </a:r>
          </a:p>
          <a:p>
            <a:pPr marL="285750" indent="-285750">
              <a:buFontTx/>
              <a:buChar char="-"/>
            </a:pPr>
            <a:endParaRPr lang="nb-NO" dirty="0"/>
          </a:p>
        </p:txBody>
      </p:sp>
      <p:pic>
        <p:nvPicPr>
          <p:cNvPr id="26" name="Bilde 25" descr="Bilderesultat for babytøy body">
            <a:extLst>
              <a:ext uri="{FF2B5EF4-FFF2-40B4-BE49-F238E27FC236}">
                <a16:creationId xmlns:a16="http://schemas.microsoft.com/office/drawing/2014/main" id="{F9CB274C-C1CD-A95B-C382-8543432F3866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365" y="2390856"/>
            <a:ext cx="1257939" cy="13559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7" name="Bilde 26" descr="Bilderesultat for strømpebukse barn">
            <a:extLst>
              <a:ext uri="{FF2B5EF4-FFF2-40B4-BE49-F238E27FC236}">
                <a16:creationId xmlns:a16="http://schemas.microsoft.com/office/drawing/2014/main" id="{87A3B427-6A7B-FD48-73A2-4037288FFB73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157054" y="2423790"/>
            <a:ext cx="925759" cy="13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Bilde 27" descr="Bilderesultat for bukse barn">
            <a:extLst>
              <a:ext uri="{FF2B5EF4-FFF2-40B4-BE49-F238E27FC236}">
                <a16:creationId xmlns:a16="http://schemas.microsoft.com/office/drawing/2014/main" id="{1F6C8061-1B37-BB31-10E3-15A74ACD9CF2}"/>
              </a:ext>
            </a:extLst>
          </p:cNvPr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835730" y="2398951"/>
            <a:ext cx="1337097" cy="13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" name="Bilde 28" descr="Bilderesultat for genser barn">
            <a:extLst>
              <a:ext uri="{FF2B5EF4-FFF2-40B4-BE49-F238E27FC236}">
                <a16:creationId xmlns:a16="http://schemas.microsoft.com/office/drawing/2014/main" id="{1335156B-16E5-0479-6A9B-E1ED8EB8566E}"/>
              </a:ext>
            </a:extLst>
          </p:cNvPr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3544" y="2390856"/>
            <a:ext cx="1005279" cy="1337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" name="Bilde 29" descr="Bilderesultat for truse barn">
            <a:extLst>
              <a:ext uri="{FF2B5EF4-FFF2-40B4-BE49-F238E27FC236}">
                <a16:creationId xmlns:a16="http://schemas.microsoft.com/office/drawing/2014/main" id="{CA713286-99DC-65B9-1E7D-B4FC3E8EA1CF}"/>
              </a:ext>
            </a:extLst>
          </p:cNvPr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992864" y="2419630"/>
            <a:ext cx="1341257" cy="13412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Bilde 30" descr="Bilderesultat for sokker barn">
            <a:extLst>
              <a:ext uri="{FF2B5EF4-FFF2-40B4-BE49-F238E27FC236}">
                <a16:creationId xmlns:a16="http://schemas.microsoft.com/office/drawing/2014/main" id="{B394382B-3910-C9DF-613E-C8E623E43E67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065811" y="2415695"/>
            <a:ext cx="927053" cy="1337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2" name="Bilde 31" descr="Bilderesultat for lue med hals barn">
            <a:extLst>
              <a:ext uri="{FF2B5EF4-FFF2-40B4-BE49-F238E27FC236}">
                <a16:creationId xmlns:a16="http://schemas.microsoft.com/office/drawing/2014/main" id="{078CE5F0-8B60-1A2F-C023-8FE3590C924D}"/>
              </a:ext>
            </a:extLst>
          </p:cNvPr>
          <p:cNvPicPr>
            <a:picLocks noChangeAspect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310699" y="3746804"/>
            <a:ext cx="1623435" cy="1623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" name="Bilde 32" descr="Bilderesultat for ullgenser og bukse barn">
            <a:extLst>
              <a:ext uri="{FF2B5EF4-FFF2-40B4-BE49-F238E27FC236}">
                <a16:creationId xmlns:a16="http://schemas.microsoft.com/office/drawing/2014/main" id="{C008E244-5B51-5A8C-0B29-9C2976BB1B5E}"/>
              </a:ext>
            </a:extLst>
          </p:cNvPr>
          <p:cNvPicPr>
            <a:picLocks noChangeAspect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24797" y="3746804"/>
            <a:ext cx="1228747" cy="16402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" name="Bilde 34" descr="Bilderesultat for votter barn">
            <a:extLst>
              <a:ext uri="{FF2B5EF4-FFF2-40B4-BE49-F238E27FC236}">
                <a16:creationId xmlns:a16="http://schemas.microsoft.com/office/drawing/2014/main" id="{FBC9E500-F580-4AAA-DEB2-1B8FDB569928}"/>
              </a:ext>
            </a:extLst>
          </p:cNvPr>
          <p:cNvPicPr>
            <a:picLocks noChangeAspect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009526" y="3702717"/>
            <a:ext cx="1326789" cy="16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6" name="Bilde 35" descr="Bilderesultat for regnvotter barn">
            <a:extLst>
              <a:ext uri="{FF2B5EF4-FFF2-40B4-BE49-F238E27FC236}">
                <a16:creationId xmlns:a16="http://schemas.microsoft.com/office/drawing/2014/main" id="{D016B486-41CF-A361-028F-7686EB8380B0}"/>
              </a:ext>
            </a:extLst>
          </p:cNvPr>
          <p:cNvPicPr>
            <a:picLocks noChangeAspect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1864112" y="3733507"/>
            <a:ext cx="1149775" cy="16276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Bilde 36" descr="Bilderesultat for regntøy barn">
            <a:extLst>
              <a:ext uri="{FF2B5EF4-FFF2-40B4-BE49-F238E27FC236}">
                <a16:creationId xmlns:a16="http://schemas.microsoft.com/office/drawing/2014/main" id="{6B787CEC-92A6-F1EE-8288-E6621701FCF2}"/>
              </a:ext>
            </a:extLst>
          </p:cNvPr>
          <p:cNvPicPr>
            <a:picLocks noChangeAspect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5851413" y="3740462"/>
            <a:ext cx="2802583" cy="16361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" name="Bilde 37" descr="Bilderesultat for vinterdress barn">
            <a:extLst>
              <a:ext uri="{FF2B5EF4-FFF2-40B4-BE49-F238E27FC236}">
                <a16:creationId xmlns:a16="http://schemas.microsoft.com/office/drawing/2014/main" id="{A1578E2C-8600-CA0F-C206-DB310491EDB0}"/>
              </a:ext>
            </a:extLst>
          </p:cNvPr>
          <p:cNvPicPr>
            <a:picLocks noChangeAspect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7334121" y="1582759"/>
            <a:ext cx="919875" cy="21640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9" name="Bilde 38" descr="Bilderesultat for cherrox barn">
            <a:extLst>
              <a:ext uri="{FF2B5EF4-FFF2-40B4-BE49-F238E27FC236}">
                <a16:creationId xmlns:a16="http://schemas.microsoft.com/office/drawing/2014/main" id="{9F545350-516C-3C79-E3CE-33B8FF9D1BA7}"/>
              </a:ext>
            </a:extLst>
          </p:cNvPr>
          <p:cNvPicPr>
            <a:picLocks noChangeAspect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9089011" y="5063591"/>
            <a:ext cx="915756" cy="10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0" name="Bilde 39" descr="Bilderesultat for vintersko barn">
            <a:extLst>
              <a:ext uri="{FF2B5EF4-FFF2-40B4-BE49-F238E27FC236}">
                <a16:creationId xmlns:a16="http://schemas.microsoft.com/office/drawing/2014/main" id="{74D725DE-5435-096A-7CF8-0A8F2E05820C}"/>
              </a:ext>
            </a:extLst>
          </p:cNvPr>
          <p:cNvPicPr>
            <a:picLocks noChangeAspect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10314085" y="5055681"/>
            <a:ext cx="1068846" cy="10688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12318493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7377E99-3439-24C0-F7FA-7B35FD4D066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14" y="647700"/>
            <a:ext cx="2743201" cy="572002"/>
          </a:xfrm>
        </p:spPr>
        <p:txBody>
          <a:bodyPr anchor="b">
            <a:normAutofit fontScale="90000"/>
          </a:bodyPr>
          <a:lstStyle/>
          <a:p>
            <a:r>
              <a:rPr lang="nb-NO" dirty="0"/>
              <a:t>Parkering/Trafikk</a:t>
            </a:r>
          </a:p>
        </p:txBody>
      </p:sp>
      <p:pic>
        <p:nvPicPr>
          <p:cNvPr id="8" name="Plassholder for innhold 7">
            <a:extLst>
              <a:ext uri="{FF2B5EF4-FFF2-40B4-BE49-F238E27FC236}">
                <a16:creationId xmlns:a16="http://schemas.microsoft.com/office/drawing/2014/main" id="{A57BAA60-BC05-27FB-DC07-61F8DB5781E5}"/>
              </a:ext>
            </a:extLst>
          </p:cNvPr>
          <p:cNvPicPr>
            <a:picLocks noGrp="1" noChangeAspect="1"/>
          </p:cNvPicPr>
          <p:nvPr>
            <p:ph type="pic" idx="1"/>
          </p:nvPr>
        </p:nvPicPr>
        <p:blipFill rotWithShape="1">
          <a:blip r:embed="rId2"/>
          <a:srcRect t="20138" b="17793"/>
          <a:stretch/>
        </p:blipFill>
        <p:spPr>
          <a:xfrm>
            <a:off x="1408112" y="647700"/>
            <a:ext cx="6629400" cy="4572000"/>
          </a:xfrm>
          <a:noFill/>
        </p:spPr>
      </p:pic>
      <p:sp>
        <p:nvSpPr>
          <p:cNvPr id="13" name="Text Placeholder 3">
            <a:extLst>
              <a:ext uri="{FF2B5EF4-FFF2-40B4-BE49-F238E27FC236}">
                <a16:creationId xmlns:a16="http://schemas.microsoft.com/office/drawing/2014/main" id="{520E81BC-746F-BBC6-212F-00B22EBDFB2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7614" y="1455821"/>
            <a:ext cx="2743200" cy="4259179"/>
          </a:xfrm>
        </p:spPr>
        <p:txBody>
          <a:bodyPr>
            <a:normAutofit/>
          </a:bodyPr>
          <a:lstStyle/>
          <a:p>
            <a:pPr marL="342900" indent="-342900">
              <a:buAutoNum type="arabicParenR"/>
            </a:pPr>
            <a:r>
              <a:rPr lang="en-US" dirty="0"/>
              <a:t>Parker </a:t>
            </a:r>
            <a:r>
              <a:rPr lang="en-US" dirty="0" err="1"/>
              <a:t>slik</a:t>
            </a:r>
            <a:r>
              <a:rPr lang="en-US" dirty="0"/>
              <a:t> at “Personal” </a:t>
            </a:r>
            <a:r>
              <a:rPr lang="en-US" dirty="0" err="1"/>
              <a:t>klarer</a:t>
            </a:r>
            <a:r>
              <a:rPr lang="en-US" dirty="0"/>
              <a:t> å </a:t>
            </a:r>
            <a:r>
              <a:rPr lang="en-US" dirty="0" err="1"/>
              <a:t>komme</a:t>
            </a:r>
            <a:r>
              <a:rPr lang="en-US" dirty="0"/>
              <a:t> seg </a:t>
            </a:r>
            <a:r>
              <a:rPr lang="en-US" dirty="0" err="1"/>
              <a:t>ut.</a:t>
            </a:r>
            <a:r>
              <a:rPr lang="en-US" dirty="0"/>
              <a:t> </a:t>
            </a:r>
          </a:p>
          <a:p>
            <a:pPr marL="342900" indent="-342900">
              <a:buAutoNum type="arabicParenR"/>
            </a:pPr>
            <a:r>
              <a:rPr lang="en-US" dirty="0"/>
              <a:t>Bilen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ikke</a:t>
            </a:r>
            <a:r>
              <a:rPr lang="en-US" dirty="0"/>
              <a:t> </a:t>
            </a:r>
            <a:r>
              <a:rPr lang="en-US" dirty="0" err="1"/>
              <a:t>gå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tomgang</a:t>
            </a:r>
            <a:r>
              <a:rPr lang="en-US" dirty="0"/>
              <a:t>, </a:t>
            </a:r>
            <a:r>
              <a:rPr lang="en-US" dirty="0" err="1"/>
              <a:t>skru</a:t>
            </a:r>
            <a:r>
              <a:rPr lang="en-US" dirty="0"/>
              <a:t> av </a:t>
            </a:r>
            <a:r>
              <a:rPr lang="en-US" dirty="0" err="1"/>
              <a:t>bilen</a:t>
            </a:r>
            <a:r>
              <a:rPr lang="en-US" dirty="0"/>
              <a:t>!</a:t>
            </a:r>
          </a:p>
          <a:p>
            <a:pPr marL="342900" indent="-342900">
              <a:buAutoNum type="arabicParenR"/>
            </a:pPr>
            <a:r>
              <a:rPr lang="en-US" dirty="0" err="1"/>
              <a:t>Barna</a:t>
            </a:r>
            <a:r>
              <a:rPr lang="en-US" dirty="0"/>
              <a:t> </a:t>
            </a:r>
            <a:r>
              <a:rPr lang="en-US" dirty="0" err="1"/>
              <a:t>skal</a:t>
            </a:r>
            <a:r>
              <a:rPr lang="en-US" dirty="0"/>
              <a:t> </a:t>
            </a:r>
            <a:r>
              <a:rPr lang="en-US" dirty="0" err="1"/>
              <a:t>alltid</a:t>
            </a:r>
            <a:r>
              <a:rPr lang="en-US" dirty="0"/>
              <a:t> </a:t>
            </a:r>
            <a:r>
              <a:rPr lang="en-US" dirty="0" err="1"/>
              <a:t>være</a:t>
            </a:r>
            <a:r>
              <a:rPr lang="en-US" dirty="0"/>
              <a:t> </a:t>
            </a:r>
            <a:r>
              <a:rPr lang="en-US" dirty="0" err="1"/>
              <a:t>trygg</a:t>
            </a:r>
            <a:r>
              <a:rPr lang="en-US" dirty="0"/>
              <a:t> I </a:t>
            </a:r>
            <a:r>
              <a:rPr lang="en-US" dirty="0" err="1"/>
              <a:t>trafikken</a:t>
            </a:r>
            <a:r>
              <a:rPr lang="en-US" dirty="0"/>
              <a:t>, </a:t>
            </a:r>
            <a:r>
              <a:rPr lang="en-US" dirty="0" err="1"/>
              <a:t>sørg</a:t>
            </a:r>
            <a:r>
              <a:rPr lang="en-US" dirty="0"/>
              <a:t> at </a:t>
            </a:r>
            <a:r>
              <a:rPr lang="en-US" dirty="0" err="1"/>
              <a:t>dere</a:t>
            </a:r>
            <a:r>
              <a:rPr lang="en-US" dirty="0"/>
              <a:t> </a:t>
            </a:r>
            <a:r>
              <a:rPr lang="en-US" dirty="0" err="1"/>
              <a:t>har</a:t>
            </a:r>
            <a:r>
              <a:rPr lang="en-US" dirty="0"/>
              <a:t> </a:t>
            </a:r>
            <a:r>
              <a:rPr lang="en-US" dirty="0" err="1"/>
              <a:t>utstyret</a:t>
            </a:r>
            <a:r>
              <a:rPr lang="en-US" dirty="0"/>
              <a:t> </a:t>
            </a:r>
            <a:r>
              <a:rPr lang="en-US" dirty="0" err="1"/>
              <a:t>dere</a:t>
            </a:r>
            <a:r>
              <a:rPr lang="en-US" dirty="0"/>
              <a:t> </a:t>
            </a:r>
            <a:r>
              <a:rPr lang="en-US" dirty="0" err="1"/>
              <a:t>trenger</a:t>
            </a:r>
            <a:r>
              <a:rPr lang="en-US" dirty="0"/>
              <a:t> for </a:t>
            </a:r>
            <a:r>
              <a:rPr lang="en-US" dirty="0" err="1"/>
              <a:t>bilkjøring</a:t>
            </a:r>
            <a:r>
              <a:rPr lang="en-US" dirty="0"/>
              <a:t>. </a:t>
            </a:r>
          </a:p>
          <a:p>
            <a:pPr marL="342900" indent="-342900">
              <a:buAutoNum type="arabicParenR"/>
            </a:pPr>
            <a:r>
              <a:rPr lang="en-US" dirty="0" err="1"/>
              <a:t>Ikke</a:t>
            </a:r>
            <a:r>
              <a:rPr lang="en-US" dirty="0"/>
              <a:t> parker </a:t>
            </a:r>
            <a:r>
              <a:rPr lang="en-US" dirty="0" err="1"/>
              <a:t>på</a:t>
            </a:r>
            <a:r>
              <a:rPr lang="en-US" dirty="0"/>
              <a:t> </a:t>
            </a:r>
            <a:r>
              <a:rPr lang="en-US" dirty="0" err="1"/>
              <a:t>nabotomtene</a:t>
            </a:r>
            <a:r>
              <a:rPr lang="en-US" dirty="0"/>
              <a:t>.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823093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nb-NO" dirty="0"/>
              <a:t>Planleggingsdager 2023/2024</a:t>
            </a:r>
          </a:p>
        </p:txBody>
      </p:sp>
      <p:sp>
        <p:nvSpPr>
          <p:cNvPr id="3" name="TekstSylinder 2">
            <a:extLst>
              <a:ext uri="{FF2B5EF4-FFF2-40B4-BE49-F238E27FC236}">
                <a16:creationId xmlns:a16="http://schemas.microsoft.com/office/drawing/2014/main" id="{FB748252-2676-A11B-D41A-997721E7CDB7}"/>
              </a:ext>
            </a:extLst>
          </p:cNvPr>
          <p:cNvSpPr txBox="1"/>
          <p:nvPr/>
        </p:nvSpPr>
        <p:spPr>
          <a:xfrm>
            <a:off x="2208213" y="1645920"/>
            <a:ext cx="7972107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b-NO" dirty="0"/>
              <a:t>Barnehagen har totalt </a:t>
            </a:r>
            <a:r>
              <a:rPr lang="nb-NO" u="sng" dirty="0"/>
              <a:t>fem </a:t>
            </a:r>
            <a:r>
              <a:rPr lang="nb-NO" dirty="0"/>
              <a:t>dager per barnehageår som benyttes til kurs, utvikling og planleggingsarbeid i barnehagen. Gjennom barnehagen har disse dagene blitt valgt:</a:t>
            </a:r>
          </a:p>
          <a:p>
            <a:endParaRPr lang="nb-NO" dirty="0"/>
          </a:p>
          <a:p>
            <a:pPr marL="342900" indent="-342900">
              <a:buAutoNum type="arabicPeriod"/>
            </a:pPr>
            <a:r>
              <a:rPr lang="nb-NO" dirty="0"/>
              <a:t>8 september</a:t>
            </a:r>
          </a:p>
          <a:p>
            <a:pPr marL="342900" indent="-342900">
              <a:buAutoNum type="arabicPeriod"/>
            </a:pPr>
            <a:r>
              <a:rPr lang="nb-NO" dirty="0"/>
              <a:t>10 Mai</a:t>
            </a:r>
          </a:p>
          <a:p>
            <a:pPr marL="342900" indent="-342900">
              <a:buAutoNum type="arabicPeriod"/>
            </a:pPr>
            <a:r>
              <a:rPr lang="nb-NO" dirty="0"/>
              <a:t>.</a:t>
            </a:r>
          </a:p>
          <a:p>
            <a:pPr marL="342900" indent="-342900">
              <a:buAutoNum type="arabicPeriod"/>
            </a:pPr>
            <a:r>
              <a:rPr lang="nb-NO" dirty="0"/>
              <a:t>.</a:t>
            </a:r>
          </a:p>
          <a:p>
            <a:pPr marL="342900" indent="-342900">
              <a:buAutoNum type="arabicPeriod"/>
            </a:pPr>
            <a:r>
              <a:rPr lang="nb-NO" dirty="0"/>
              <a:t>.</a:t>
            </a:r>
          </a:p>
          <a:p>
            <a:pPr marL="342900" indent="-342900">
              <a:buAutoNum type="arabicPeriod"/>
            </a:pPr>
            <a:endParaRPr lang="nb-NO" dirty="0"/>
          </a:p>
          <a:p>
            <a:r>
              <a:rPr lang="nb-NO" dirty="0"/>
              <a:t>Noen av datoene vil ikke bli satt fordi vi vil legge dem opp mot spontane kurstilbud som blir tilgjengelig utover barnehageåret. Varsel for planleggingsdager vil komme senest 14 dager før. </a:t>
            </a:r>
          </a:p>
        </p:txBody>
      </p:sp>
      <p:pic>
        <p:nvPicPr>
          <p:cNvPr id="4" name="Bilde 3">
            <a:extLst>
              <a:ext uri="{FF2B5EF4-FFF2-40B4-BE49-F238E27FC236}">
                <a16:creationId xmlns:a16="http://schemas.microsoft.com/office/drawing/2014/main" id="{5AC7E665-ACD7-AA10-2436-4A2A881D6DE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5259" y="304800"/>
            <a:ext cx="2193437" cy="120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52944001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58808AF0-12EA-BD37-8B5C-2A4D0D074D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731520"/>
          </a:xfrm>
        </p:spPr>
        <p:txBody>
          <a:bodyPr/>
          <a:lstStyle/>
          <a:p>
            <a:r>
              <a:rPr lang="nb-NO" dirty="0"/>
              <a:t>Åpningstid og ferie i Nubben Barnehage</a:t>
            </a:r>
          </a:p>
        </p:txBody>
      </p:sp>
      <p:sp>
        <p:nvSpPr>
          <p:cNvPr id="4" name="TekstSylinder 3">
            <a:extLst>
              <a:ext uri="{FF2B5EF4-FFF2-40B4-BE49-F238E27FC236}">
                <a16:creationId xmlns:a16="http://schemas.microsoft.com/office/drawing/2014/main" id="{25AFE427-E8D9-4CFA-5503-ACD2DB8922A5}"/>
              </a:ext>
            </a:extLst>
          </p:cNvPr>
          <p:cNvSpPr txBox="1"/>
          <p:nvPr/>
        </p:nvSpPr>
        <p:spPr>
          <a:xfrm>
            <a:off x="2208213" y="1236092"/>
            <a:ext cx="9043261" cy="35548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Barnehageåret starter 1 august.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Barnehagen er åpen fra </a:t>
            </a:r>
            <a:r>
              <a:rPr lang="nb-NO" dirty="0" err="1"/>
              <a:t>kl</a:t>
            </a:r>
            <a:r>
              <a:rPr lang="nb-NO" dirty="0"/>
              <a:t>: 07:15 til </a:t>
            </a:r>
            <a:r>
              <a:rPr lang="nb-NO" dirty="0" err="1"/>
              <a:t>kl</a:t>
            </a:r>
            <a:r>
              <a:rPr lang="nb-NO" dirty="0"/>
              <a:t>: 16:15 mandag til fredag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 dirty="0"/>
              <a:t>Barnehagen er stengt på helligdager, samt julaften og romjula, nyttårsaften og onsdag før skjærtorsdag.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nb-NO"/>
              <a:t>Barnehagen </a:t>
            </a:r>
            <a:r>
              <a:rPr lang="nb-NO" dirty="0"/>
              <a:t>er ikke sommerstengt. Alle barna skal ha 4 uker med ferie i løpet av barnehageåret. 3 av disse ukene skal tas sammenhengende mellom juni-august månedene. Foreldrene skal så tidlig som mulig gi beskjed om barnet sin ferie. </a:t>
            </a:r>
          </a:p>
          <a:p>
            <a:pPr marL="285750" indent="-285750">
              <a:buFontTx/>
              <a:buChar char="-"/>
            </a:pPr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370609912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46B4966F-FFF6-C393-E0E2-DBB50CC42765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EB38F3D-403E-654F-6479-62C841765BB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endParaRPr lang="nb-NO"/>
          </a:p>
        </p:txBody>
      </p:sp>
      <p:pic>
        <p:nvPicPr>
          <p:cNvPr id="1026" name="Picture 2" descr="Snakkepakken">
            <a:extLst>
              <a:ext uri="{FF2B5EF4-FFF2-40B4-BE49-F238E27FC236}">
                <a16:creationId xmlns:a16="http://schemas.microsoft.com/office/drawing/2014/main" id="{647FEAF4-818B-4464-1EEF-AE6513565600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7243" y="2900407"/>
            <a:ext cx="3414933" cy="22724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Stream Musikken til Snakkepakken® music | Listen to songs, albums,  playlists for free on SoundCloud">
            <a:extLst>
              <a:ext uri="{FF2B5EF4-FFF2-40B4-BE49-F238E27FC236}">
                <a16:creationId xmlns:a16="http://schemas.microsoft.com/office/drawing/2014/main" id="{7DD1963E-4C9D-5256-3C67-55CE835978F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500" y="226241"/>
            <a:ext cx="11811000" cy="24765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Vi forteller (video) – Snakkepakken">
            <a:extLst>
              <a:ext uri="{FF2B5EF4-FFF2-40B4-BE49-F238E27FC236}">
                <a16:creationId xmlns:a16="http://schemas.microsoft.com/office/drawing/2014/main" id="{FB6047B2-D5E6-5726-3BFE-9298C3AD4A4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76" y="2900408"/>
            <a:ext cx="2612118" cy="26121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debroen til barn | Snakkepakken. eventyr: løven og musa Tips:  eventyrkoffert 😁 | Facebook">
            <a:extLst>
              <a:ext uri="{FF2B5EF4-FFF2-40B4-BE49-F238E27FC236}">
                <a16:creationId xmlns:a16="http://schemas.microsoft.com/office/drawing/2014/main" id="{EAC3516B-C27F-4ED7-E1B5-B06C2FA55106}"/>
              </a:ext>
            </a:extLst>
          </p:cNvPr>
          <p:cNvPicPr>
            <a:picLocks noGrp="1" noChangeAspect="1" noChangeArrowheads="1"/>
          </p:cNvPicPr>
          <p:nvPr>
            <p:ph sz="quarter" idx="4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01813" y="2900408"/>
            <a:ext cx="2192610" cy="29272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2162570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0A9A9D9-6F6C-73BB-838B-40F7FEC5F7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Nytt Tema for i år: SNAKKEPAKKEN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5DA899E-43F9-2638-1B5B-89DE7A06E92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Hva er </a:t>
            </a:r>
            <a:r>
              <a:rPr lang="nb-NO" dirty="0" err="1"/>
              <a:t>snakkepakken</a:t>
            </a:r>
            <a:r>
              <a:rPr lang="nb-NO" dirty="0"/>
              <a:t>?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7130F236-AFE8-02D4-C26C-B15AC6AC1CC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Autofit/>
          </a:bodyPr>
          <a:lstStyle/>
          <a:p>
            <a:r>
              <a:rPr lang="nb-NO" sz="2400" b="0" i="0" dirty="0">
                <a:solidFill>
                  <a:srgbClr val="414142"/>
                </a:solidFill>
                <a:effectLst/>
                <a:latin typeface="-apple-system"/>
              </a:rPr>
              <a:t>De siste 20 årene har Snakkepakken blitt vanlig å ha i landets barnehager og skoler. Språkverktøyet gir personalet økt faglig kompetanse og evne til å raffinere egen stil og uttrykksform.</a:t>
            </a:r>
            <a:endParaRPr lang="nb-NO" sz="2400" dirty="0">
              <a:latin typeface="-apple-system"/>
            </a:endParaRP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9B415B83-77BB-31B6-FDDB-6E444A821E4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Innhold: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EFF11DD2-5168-B645-A78A-39639F1AFF11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55000" lnSpcReduction="20000"/>
          </a:bodyPr>
          <a:lstStyle/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rgbClr val="202020"/>
                </a:solidFill>
                <a:effectLst/>
                <a:latin typeface="-apple-system"/>
              </a:rPr>
              <a:t>Over 200 gjenstander med illustrerende hensikt.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rgbClr val="202020"/>
                </a:solidFill>
                <a:effectLst/>
                <a:latin typeface="-apple-system"/>
              </a:rPr>
              <a:t>48 fortellinger og 200 leker, regler og sanger.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rgbClr val="202020"/>
                </a:solidFill>
                <a:effectLst/>
                <a:latin typeface="-apple-system"/>
              </a:rPr>
              <a:t>Tolv månedsplaner med snakkepakke-sysler.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rgbClr val="202020"/>
                </a:solidFill>
                <a:effectLst/>
                <a:latin typeface="-apple-system"/>
              </a:rPr>
              <a:t>Se-hør-gjør-le-lek-lær-metodikk.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rgbClr val="202020"/>
                </a:solidFill>
                <a:effectLst/>
                <a:latin typeface="-apple-system"/>
              </a:rPr>
              <a:t>Universell språkpedagogikk og helhetlig utviklingssyn.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rgbClr val="202020"/>
                </a:solidFill>
                <a:effectLst/>
                <a:latin typeface="-apple-system"/>
              </a:rPr>
              <a:t>For barn og voksne uansett alder, språkforståelse, morsmål og erfaring.</a:t>
            </a:r>
          </a:p>
          <a:p>
            <a:pPr algn="l" fontAlgn="base">
              <a:buFont typeface="Arial" panose="020B0604020202020204" pitchFamily="34" charset="0"/>
              <a:buChar char="•"/>
            </a:pPr>
            <a:r>
              <a:rPr lang="nb-NO" sz="2600" b="0" i="0" dirty="0">
                <a:solidFill>
                  <a:srgbClr val="202020"/>
                </a:solidFill>
                <a:effectLst/>
                <a:latin typeface="-apple-system"/>
              </a:rPr>
              <a:t>Grunnleggende grammatikk og matte, rim, former, motsetninger, rekkefølger, mønstre, sammensatte ord og mye, mye mer.</a:t>
            </a:r>
          </a:p>
          <a:p>
            <a:endParaRPr lang="nb-NO" dirty="0"/>
          </a:p>
        </p:txBody>
      </p:sp>
      <p:pic>
        <p:nvPicPr>
          <p:cNvPr id="7" name="Bilde 6">
            <a:extLst>
              <a:ext uri="{FF2B5EF4-FFF2-40B4-BE49-F238E27FC236}">
                <a16:creationId xmlns:a16="http://schemas.microsoft.com/office/drawing/2014/main" id="{10F57BF1-A4C4-0919-540E-94C4DD2EEDA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4749" y="415157"/>
            <a:ext cx="2193437" cy="120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063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</p:spPr>
        <p:txBody>
          <a:bodyPr rtlCol="0" anchor="b">
            <a:normAutofit/>
          </a:bodyPr>
          <a:lstStyle/>
          <a:p>
            <a:pPr rtl="0"/>
            <a:r>
              <a:rPr lang="en-US" dirty="0" err="1"/>
              <a:t>Velkommen</a:t>
            </a:r>
            <a:r>
              <a:rPr lang="en-US" dirty="0"/>
              <a:t> </a:t>
            </a:r>
            <a:r>
              <a:rPr lang="en-US" dirty="0" err="1"/>
              <a:t>til</a:t>
            </a:r>
            <a:r>
              <a:rPr lang="en-US" dirty="0"/>
              <a:t> Nubben Barnehage!</a:t>
            </a:r>
          </a:p>
        </p:txBody>
      </p:sp>
      <p:pic>
        <p:nvPicPr>
          <p:cNvPr id="4" name="Plassholder for innhold 3" descr="Et bilde som inneholder utendørs, gress, himmel, hus&#10;&#10;Automatisk generert beskrivelse">
            <a:extLst>
              <a:ext uri="{FF2B5EF4-FFF2-40B4-BE49-F238E27FC236}">
                <a16:creationId xmlns:a16="http://schemas.microsoft.com/office/drawing/2014/main" id="{FA7F79AC-B262-328A-D514-54154C75C19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553" r="2" b="21912"/>
          <a:stretch/>
        </p:blipFill>
        <p:spPr>
          <a:xfrm>
            <a:off x="2208213" y="1708484"/>
            <a:ext cx="8199103" cy="359960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8392889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ACA180-B43E-B315-0CDA-CE3FDAA2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Viktige datoer og tema for barnehageåret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88AD18-D113-B79F-B8B7-280D590C3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September</a:t>
            </a:r>
          </a:p>
          <a:p>
            <a:r>
              <a:rPr lang="nb-NO" dirty="0"/>
              <a:t>Snakkepakke tema: Eventyr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42166D-70DD-2135-B91B-91334309B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Fotografering i barnehagen</a:t>
            </a:r>
          </a:p>
          <a:p>
            <a:r>
              <a:rPr lang="nb-NO" dirty="0"/>
              <a:t>Foreldremøte</a:t>
            </a:r>
          </a:p>
          <a:p>
            <a:r>
              <a:rPr lang="nb-NO" dirty="0" err="1"/>
              <a:t>Brannvernsuke</a:t>
            </a:r>
            <a:endParaRPr lang="nb-NO" dirty="0"/>
          </a:p>
          <a:p>
            <a:r>
              <a:rPr lang="nb-NO" dirty="0"/>
              <a:t>Bursdager</a:t>
            </a:r>
          </a:p>
          <a:p>
            <a:pPr lvl="1"/>
            <a:r>
              <a:rPr lang="nb-NO" dirty="0"/>
              <a:t>Samuel 4 år</a:t>
            </a:r>
          </a:p>
          <a:p>
            <a:pPr lvl="1"/>
            <a:r>
              <a:rPr lang="nb-NO" dirty="0"/>
              <a:t>Jørgine 5 år</a:t>
            </a:r>
          </a:p>
          <a:p>
            <a:pPr lvl="1"/>
            <a:r>
              <a:rPr lang="nb-NO" dirty="0"/>
              <a:t>Iben 2 år</a:t>
            </a:r>
          </a:p>
          <a:p>
            <a:pPr lvl="1"/>
            <a:r>
              <a:rPr lang="nb-NO" dirty="0"/>
              <a:t>Ingebjørg 5 år</a:t>
            </a:r>
          </a:p>
          <a:p>
            <a:pPr lvl="1"/>
            <a:r>
              <a:rPr lang="nb-NO" dirty="0"/>
              <a:t>Bernhard 4år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72DA951-7239-FA65-133F-1AE6D1986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Oktober</a:t>
            </a:r>
          </a:p>
          <a:p>
            <a:r>
              <a:rPr lang="nb-NO" dirty="0"/>
              <a:t>Snakkepakke tema: Eventyr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08A92E-DAE5-E972-0079-88311E4626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10 oktober Psykisk Helsedagen</a:t>
            </a:r>
          </a:p>
          <a:p>
            <a:r>
              <a:rPr lang="nb-NO" dirty="0"/>
              <a:t>Foreldresamtaler</a:t>
            </a:r>
          </a:p>
          <a:p>
            <a:r>
              <a:rPr lang="nb-NO" dirty="0" err="1"/>
              <a:t>Hallovenn</a:t>
            </a:r>
            <a:endParaRPr lang="nb-NO" dirty="0"/>
          </a:p>
          <a:p>
            <a:r>
              <a:rPr lang="nb-NO" dirty="0"/>
              <a:t>Bursdager </a:t>
            </a:r>
          </a:p>
          <a:p>
            <a:pPr lvl="1"/>
            <a:r>
              <a:rPr lang="nb-NO" dirty="0" err="1"/>
              <a:t>Ellie</a:t>
            </a:r>
            <a:r>
              <a:rPr lang="nb-NO" dirty="0"/>
              <a:t> 2 år</a:t>
            </a:r>
          </a:p>
          <a:p>
            <a:pPr lvl="1"/>
            <a:r>
              <a:rPr lang="nb-NO" dirty="0"/>
              <a:t>Oskar 5 år</a:t>
            </a:r>
          </a:p>
          <a:p>
            <a:pPr lvl="1"/>
            <a:r>
              <a:rPr lang="nb-NO" dirty="0"/>
              <a:t>Magnus 28 år</a:t>
            </a:r>
          </a:p>
        </p:txBody>
      </p:sp>
    </p:spTree>
    <p:extLst>
      <p:ext uri="{BB962C8B-B14F-4D97-AF65-F5344CB8AC3E}">
        <p14:creationId xmlns:p14="http://schemas.microsoft.com/office/powerpoint/2010/main" val="125727373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ACA180-B43E-B315-0CDA-CE3FDAA2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Viktige datoer og tema for barnehageåret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88AD18-D113-B79F-B8B7-280D590C3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November</a:t>
            </a:r>
          </a:p>
          <a:p>
            <a:r>
              <a:rPr lang="nb-NO" dirty="0"/>
              <a:t>Snakkepakke tema: Eventyr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42166D-70DD-2135-B91B-91334309B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 err="1"/>
              <a:t>Thanksgiving</a:t>
            </a:r>
            <a:r>
              <a:rPr lang="nb-NO" dirty="0"/>
              <a:t> tema</a:t>
            </a:r>
          </a:p>
          <a:p>
            <a:r>
              <a:rPr lang="nb-NO" dirty="0"/>
              <a:t>Farsdag</a:t>
            </a:r>
          </a:p>
          <a:p>
            <a:r>
              <a:rPr lang="nb-NO" dirty="0"/>
              <a:t>Juleforberedelser </a:t>
            </a:r>
          </a:p>
          <a:p>
            <a:r>
              <a:rPr lang="nb-NO" dirty="0"/>
              <a:t>Bursdager</a:t>
            </a:r>
          </a:p>
          <a:p>
            <a:pPr lvl="1"/>
            <a:r>
              <a:rPr lang="nb-NO" dirty="0"/>
              <a:t>Silas 1 år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72DA951-7239-FA65-133F-1AE6D1986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Desember</a:t>
            </a:r>
          </a:p>
          <a:p>
            <a:r>
              <a:rPr lang="nb-NO" dirty="0"/>
              <a:t>Snakkepakke tema: Eventyr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08A92E-DAE5-E972-0079-88311E4626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85000" lnSpcReduction="20000"/>
          </a:bodyPr>
          <a:lstStyle/>
          <a:p>
            <a:r>
              <a:rPr lang="nb-NO" dirty="0"/>
              <a:t>Juleverksted</a:t>
            </a:r>
          </a:p>
          <a:p>
            <a:r>
              <a:rPr lang="nb-NO" dirty="0"/>
              <a:t>Kirkebesøk</a:t>
            </a:r>
          </a:p>
          <a:p>
            <a:r>
              <a:rPr lang="nb-NO" dirty="0"/>
              <a:t>Santa Lucia 13.desember</a:t>
            </a:r>
          </a:p>
          <a:p>
            <a:r>
              <a:rPr lang="nb-NO" dirty="0"/>
              <a:t>Juletider (Hvorfor feirer vi jul)</a:t>
            </a:r>
          </a:p>
          <a:p>
            <a:r>
              <a:rPr lang="nb-NO" dirty="0"/>
              <a:t>Nissefest</a:t>
            </a:r>
          </a:p>
          <a:p>
            <a:r>
              <a:rPr lang="nb-NO" dirty="0"/>
              <a:t>Julebord for barna</a:t>
            </a:r>
          </a:p>
          <a:p>
            <a:r>
              <a:rPr lang="nb-NO" dirty="0"/>
              <a:t>Bursdager </a:t>
            </a:r>
          </a:p>
          <a:p>
            <a:pPr lvl="1"/>
            <a:r>
              <a:rPr lang="nb-NO" dirty="0"/>
              <a:t>Markas 3 år</a:t>
            </a:r>
          </a:p>
          <a:p>
            <a:pPr lvl="1"/>
            <a:r>
              <a:rPr lang="nb-NO" dirty="0"/>
              <a:t>Carina 35 år</a:t>
            </a:r>
          </a:p>
        </p:txBody>
      </p:sp>
    </p:spTree>
    <p:extLst>
      <p:ext uri="{BB962C8B-B14F-4D97-AF65-F5344CB8AC3E}">
        <p14:creationId xmlns:p14="http://schemas.microsoft.com/office/powerpoint/2010/main" val="3276944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ACA180-B43E-B315-0CDA-CE3FDAA2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Viktige datoer og tema for barnehageåret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88AD18-D113-B79F-B8B7-280D590C3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Januar</a:t>
            </a:r>
          </a:p>
          <a:p>
            <a:r>
              <a:rPr lang="nb-NO" dirty="0"/>
              <a:t>Snakkepakke tema: Eventyr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42166D-70DD-2135-B91B-91334309B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Solfest</a:t>
            </a:r>
          </a:p>
          <a:p>
            <a:r>
              <a:rPr lang="nb-NO" dirty="0"/>
              <a:t>Vinter</a:t>
            </a:r>
          </a:p>
          <a:p>
            <a:r>
              <a:rPr lang="nb-NO" dirty="0"/>
              <a:t>Bursdager</a:t>
            </a:r>
          </a:p>
          <a:p>
            <a:pPr lvl="1"/>
            <a:r>
              <a:rPr lang="nb-NO" dirty="0"/>
              <a:t>Solveig 2 år</a:t>
            </a:r>
          </a:p>
          <a:p>
            <a:pPr lvl="1"/>
            <a:r>
              <a:rPr lang="nb-NO" dirty="0"/>
              <a:t>Tyra 5 år</a:t>
            </a:r>
          </a:p>
          <a:p>
            <a:pPr lvl="1"/>
            <a:r>
              <a:rPr lang="nb-NO" dirty="0"/>
              <a:t>Isak 4 år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72DA951-7239-FA65-133F-1AE6D1986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Februar</a:t>
            </a:r>
          </a:p>
          <a:p>
            <a:r>
              <a:rPr lang="nb-NO" dirty="0"/>
              <a:t>Snakkepakke tema: Eventyr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08A92E-DAE5-E972-0079-88311E4626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10000"/>
          </a:bodyPr>
          <a:lstStyle/>
          <a:p>
            <a:r>
              <a:rPr lang="nb-NO" dirty="0"/>
              <a:t>Samisk uke (Hvorfor feier vi samisk uke)</a:t>
            </a:r>
          </a:p>
          <a:p>
            <a:r>
              <a:rPr lang="nb-NO" dirty="0"/>
              <a:t>Karneval</a:t>
            </a:r>
          </a:p>
          <a:p>
            <a:r>
              <a:rPr lang="nb-NO" dirty="0"/>
              <a:t>Morsdag</a:t>
            </a:r>
          </a:p>
          <a:p>
            <a:r>
              <a:rPr lang="nb-NO" dirty="0"/>
              <a:t>Bursdager</a:t>
            </a:r>
          </a:p>
          <a:p>
            <a:pPr lvl="1"/>
            <a:r>
              <a:rPr lang="nb-NO" dirty="0"/>
              <a:t>Aurora 3 år</a:t>
            </a:r>
          </a:p>
          <a:p>
            <a:pPr lvl="1"/>
            <a:r>
              <a:rPr lang="nb-NO" dirty="0"/>
              <a:t>Albert 3 år</a:t>
            </a:r>
          </a:p>
          <a:p>
            <a:pPr lvl="1"/>
            <a:r>
              <a:rPr lang="nb-NO" dirty="0"/>
              <a:t>Lilja 5 år</a:t>
            </a:r>
          </a:p>
          <a:p>
            <a:pPr lvl="1"/>
            <a:r>
              <a:rPr lang="nb-NO" dirty="0"/>
              <a:t>Ingrid 26 år</a:t>
            </a:r>
          </a:p>
        </p:txBody>
      </p:sp>
    </p:spTree>
    <p:extLst>
      <p:ext uri="{BB962C8B-B14F-4D97-AF65-F5344CB8AC3E}">
        <p14:creationId xmlns:p14="http://schemas.microsoft.com/office/powerpoint/2010/main" val="131777666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ACA180-B43E-B315-0CDA-CE3FDAA2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Viktige datoer og tema for barnehageåret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88AD18-D113-B79F-B8B7-280D590C3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Mars</a:t>
            </a:r>
          </a:p>
          <a:p>
            <a:r>
              <a:rPr lang="nb-NO" dirty="0"/>
              <a:t>Snakkepakke tema: Eventyr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42166D-70DD-2135-B91B-91334309B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nb-NO" dirty="0"/>
              <a:t>Lofotfiske </a:t>
            </a:r>
          </a:p>
          <a:p>
            <a:r>
              <a:rPr lang="nb-NO" dirty="0"/>
              <a:t>Påskeforberedelser </a:t>
            </a:r>
          </a:p>
          <a:p>
            <a:r>
              <a:rPr lang="nb-NO" dirty="0"/>
              <a:t>Påskestund (Hvorfor feirer vi påske)</a:t>
            </a:r>
          </a:p>
          <a:p>
            <a:r>
              <a:rPr lang="nb-NO" dirty="0"/>
              <a:t>Barnehagedagen</a:t>
            </a:r>
          </a:p>
          <a:p>
            <a:r>
              <a:rPr lang="nb-NO" dirty="0"/>
              <a:t>Bursdager</a:t>
            </a:r>
          </a:p>
          <a:p>
            <a:pPr lvl="1"/>
            <a:r>
              <a:rPr lang="nb-NO" dirty="0"/>
              <a:t>Matheus 6 år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72DA951-7239-FA65-133F-1AE6D1986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April</a:t>
            </a:r>
          </a:p>
          <a:p>
            <a:r>
              <a:rPr lang="nb-NO" dirty="0"/>
              <a:t>Snakkepakke tema: Eventyr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08A92E-DAE5-E972-0079-88311E4626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nb-NO" dirty="0"/>
              <a:t>17 Mai forberedelser</a:t>
            </a:r>
          </a:p>
          <a:p>
            <a:r>
              <a:rPr lang="nb-NO" dirty="0"/>
              <a:t>Bursdag</a:t>
            </a:r>
          </a:p>
          <a:p>
            <a:pPr lvl="1"/>
            <a:r>
              <a:rPr lang="nb-NO" dirty="0"/>
              <a:t>Freja 3 år</a:t>
            </a:r>
          </a:p>
          <a:p>
            <a:pPr lvl="1"/>
            <a:r>
              <a:rPr lang="nb-NO" dirty="0"/>
              <a:t>Lucas 5 år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26259685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EACA180-B43E-B315-0CDA-CE3FDAA28B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Viktige datoer og tema for barnehageåret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F488AD18-D113-B79F-B8B7-280D590C33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Mai</a:t>
            </a:r>
          </a:p>
          <a:p>
            <a:r>
              <a:rPr lang="nb-NO" dirty="0"/>
              <a:t>Snakkepakke tema: Eventyr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C42166D-70DD-2135-B91B-91334309BD5D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17-mai verksted</a:t>
            </a:r>
          </a:p>
          <a:p>
            <a:r>
              <a:rPr lang="nb-NO" dirty="0"/>
              <a:t>Foreldresamtaler</a:t>
            </a:r>
          </a:p>
          <a:p>
            <a:r>
              <a:rPr lang="nb-NO" dirty="0"/>
              <a:t>Grunnlovsdagen (Hvorfor feirer vi 17mai).</a:t>
            </a:r>
          </a:p>
          <a:p>
            <a:r>
              <a:rPr lang="nb-NO" dirty="0"/>
              <a:t>Førskoleavslutning. </a:t>
            </a:r>
          </a:p>
          <a:p>
            <a:r>
              <a:rPr lang="nb-NO" dirty="0"/>
              <a:t>Bursdager </a:t>
            </a:r>
          </a:p>
          <a:p>
            <a:pPr lvl="1"/>
            <a:r>
              <a:rPr lang="nb-NO" dirty="0" err="1"/>
              <a:t>Othelia</a:t>
            </a:r>
            <a:r>
              <a:rPr lang="nb-NO" dirty="0"/>
              <a:t> 4 år</a:t>
            </a:r>
          </a:p>
          <a:p>
            <a:pPr lvl="1"/>
            <a:r>
              <a:rPr lang="nb-NO" dirty="0"/>
              <a:t>Edin 5 år</a:t>
            </a:r>
          </a:p>
          <a:p>
            <a:pPr lvl="1"/>
            <a:r>
              <a:rPr lang="nb-NO" dirty="0"/>
              <a:t>Beata 33 år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372DA951-7239-FA65-133F-1AE6D1986EB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Juni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108A92E-DAE5-E972-0079-88311E462677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fontScale="92500" lnSpcReduction="20000"/>
          </a:bodyPr>
          <a:lstStyle/>
          <a:p>
            <a:r>
              <a:rPr lang="nb-NO" dirty="0"/>
              <a:t>Oppstart av sommerbarnehage</a:t>
            </a:r>
          </a:p>
          <a:p>
            <a:r>
              <a:rPr lang="nb-NO" dirty="0"/>
              <a:t>Feire «det er lov å være seg selv». </a:t>
            </a:r>
          </a:p>
          <a:p>
            <a:r>
              <a:rPr lang="nb-NO" dirty="0"/>
              <a:t>Bursdager</a:t>
            </a:r>
          </a:p>
          <a:p>
            <a:pPr lvl="1"/>
            <a:r>
              <a:rPr lang="nb-NO" dirty="0"/>
              <a:t>Kristian 5 år</a:t>
            </a:r>
          </a:p>
          <a:p>
            <a:pPr lvl="1"/>
            <a:r>
              <a:rPr lang="nb-NO" dirty="0"/>
              <a:t>Ailo 5 år</a:t>
            </a:r>
          </a:p>
          <a:p>
            <a:pPr lvl="1"/>
            <a:r>
              <a:rPr lang="nb-NO" dirty="0"/>
              <a:t>Hermine 2 år</a:t>
            </a:r>
          </a:p>
          <a:p>
            <a:pPr lvl="1"/>
            <a:r>
              <a:rPr lang="nb-NO" dirty="0"/>
              <a:t>Ura 4 år</a:t>
            </a:r>
          </a:p>
        </p:txBody>
      </p:sp>
    </p:spTree>
    <p:extLst>
      <p:ext uri="{BB962C8B-B14F-4D97-AF65-F5344CB8AC3E}">
        <p14:creationId xmlns:p14="http://schemas.microsoft.com/office/powerpoint/2010/main" val="416626765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C2ECDAAA-72CC-9334-40F2-8310846E78E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Viktige datoer og tema for barnehageåret 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82F3A08-55C7-F32E-4E35-4D882570574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b-NO" dirty="0"/>
              <a:t>Juli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3F93716F-B828-E690-D035-37CB6535A45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Sommerferie</a:t>
            </a:r>
          </a:p>
          <a:p>
            <a:r>
              <a:rPr lang="nb-NO" dirty="0"/>
              <a:t>Mange barn og ansatte er på ferie, noen slutter og starter på skolen. Vi tilpasser dagene spontant og gjør det beste ut av dagen i sommerferien. </a:t>
            </a:r>
          </a:p>
          <a:p>
            <a:r>
              <a:rPr lang="nb-NO" dirty="0"/>
              <a:t>Bursdager </a:t>
            </a:r>
          </a:p>
          <a:p>
            <a:pPr lvl="1"/>
            <a:r>
              <a:rPr lang="nb-NO" dirty="0"/>
              <a:t>Edvard 2 år</a:t>
            </a:r>
          </a:p>
          <a:p>
            <a:pPr lvl="1"/>
            <a:r>
              <a:rPr lang="nb-NO" dirty="0"/>
              <a:t>Anja 27 år</a:t>
            </a:r>
          </a:p>
          <a:p>
            <a:pPr lvl="1"/>
            <a:r>
              <a:rPr lang="nb-NO" dirty="0"/>
              <a:t>Silje 41 år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50AF64A8-B3A8-8404-DC33-98CD2BD48DD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nb-NO" dirty="0"/>
              <a:t>August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05C7ABE8-43FC-7419-F013-FDA2B3987149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nb-NO" dirty="0"/>
              <a:t>Tilvenning for nytt barnehageår.</a:t>
            </a:r>
          </a:p>
          <a:p>
            <a:r>
              <a:rPr lang="nb-NO" dirty="0"/>
              <a:t>Planlegging for personalet.</a:t>
            </a:r>
          </a:p>
          <a:p>
            <a:r>
              <a:rPr lang="nb-NO" dirty="0"/>
              <a:t>Bursdager</a:t>
            </a:r>
          </a:p>
          <a:p>
            <a:pPr lvl="1"/>
            <a:r>
              <a:rPr lang="nb-NO"/>
              <a:t>Anna 27 år</a:t>
            </a:r>
            <a:endParaRPr lang="nb-NO" dirty="0"/>
          </a:p>
          <a:p>
            <a:pPr marL="45720" indent="0">
              <a:buNone/>
            </a:pPr>
            <a:r>
              <a:rPr lang="nb-NO" dirty="0"/>
              <a:t>	</a:t>
            </a:r>
          </a:p>
          <a:p>
            <a:pPr lvl="1"/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2402164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042BE67-0E1B-254E-C83F-B23B35711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37612" y="2277477"/>
            <a:ext cx="2743201" cy="2322178"/>
          </a:xfrm>
        </p:spPr>
        <p:txBody>
          <a:bodyPr anchor="b">
            <a:normAutofit/>
          </a:bodyPr>
          <a:lstStyle/>
          <a:p>
            <a:r>
              <a:rPr lang="nb-NO" dirty="0"/>
              <a:t>Takk for oss!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282ACD1-A1C6-6E04-0F77-B4E361BEE3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837614" y="4583187"/>
            <a:ext cx="2743200" cy="1131813"/>
          </a:xfrm>
        </p:spPr>
        <p:txBody>
          <a:bodyPr>
            <a:normAutofit/>
          </a:bodyPr>
          <a:lstStyle/>
          <a:p>
            <a:r>
              <a:rPr lang="nb-NO" b="1">
                <a:effectLst/>
              </a:rPr>
              <a:t>HELSEFREMMENDE BARNEHAGE.</a:t>
            </a:r>
            <a:br>
              <a:rPr lang="nb-NO" b="1">
                <a:effectLst/>
              </a:rPr>
            </a:br>
            <a:r>
              <a:rPr lang="nb-NO" b="1">
                <a:effectLst/>
              </a:rPr>
              <a:t>ROBUSTE LOFOTONGA –</a:t>
            </a:r>
            <a:br>
              <a:rPr lang="nb-NO" b="1">
                <a:effectLst/>
              </a:rPr>
            </a:br>
            <a:r>
              <a:rPr lang="nb-NO" b="1">
                <a:effectLst/>
              </a:rPr>
              <a:t>VI GIR BARNA OPPLEVELSER I VERDENS VAKRESTE NATUR</a:t>
            </a:r>
            <a:endParaRPr lang="en-US" dirty="0"/>
          </a:p>
        </p:txBody>
      </p:sp>
      <p:pic>
        <p:nvPicPr>
          <p:cNvPr id="6" name="Plassholder for innhold 5" descr="Et bilde som inneholder clip art, tegnefilm, Font, Grafikk">
            <a:extLst>
              <a:ext uri="{FF2B5EF4-FFF2-40B4-BE49-F238E27FC236}">
                <a16:creationId xmlns:a16="http://schemas.microsoft.com/office/drawing/2014/main" id="{47270E36-7848-B282-A80A-62BCA8E9E08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2513" y="533400"/>
            <a:ext cx="4800600" cy="4800600"/>
          </a:xfrm>
        </p:spPr>
      </p:pic>
    </p:spTree>
    <p:extLst>
      <p:ext uri="{BB962C8B-B14F-4D97-AF65-F5344CB8AC3E}">
        <p14:creationId xmlns:p14="http://schemas.microsoft.com/office/powerpoint/2010/main" val="3947977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1">
            <a:extLst>
              <a:ext uri="{FF2B5EF4-FFF2-40B4-BE49-F238E27FC236}">
                <a16:creationId xmlns:a16="http://schemas.microsoft.com/office/drawing/2014/main" id="{9080D3CB-7201-268D-99D3-A19ACCE3C8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</p:spPr>
        <p:txBody>
          <a:bodyPr anchor="b">
            <a:normAutofit/>
          </a:bodyPr>
          <a:lstStyle/>
          <a:p>
            <a:r>
              <a:rPr lang="en-US" dirty="0"/>
              <a:t>Nubben Barnehagedrift AS</a:t>
            </a:r>
          </a:p>
        </p:txBody>
      </p:sp>
      <p:sp>
        <p:nvSpPr>
          <p:cNvPr id="12" name="Content Placeholder 2">
            <a:extLst>
              <a:ext uri="{FF2B5EF4-FFF2-40B4-BE49-F238E27FC236}">
                <a16:creationId xmlns:a16="http://schemas.microsoft.com/office/drawing/2014/main" id="{D7E80AB5-5CE2-E099-46E3-2875EC01438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9480466" cy="4114800"/>
          </a:xfrm>
        </p:spPr>
        <p:txBody>
          <a:bodyPr>
            <a:normAutofit/>
          </a:bodyPr>
          <a:lstStyle/>
          <a:p>
            <a:r>
              <a:rPr lang="en-US" dirty="0"/>
              <a:t>Vi ligger </a:t>
            </a:r>
            <a:r>
              <a:rPr lang="en-US" dirty="0" err="1"/>
              <a:t>rett</a:t>
            </a:r>
            <a:r>
              <a:rPr lang="en-US" dirty="0"/>
              <a:t> </a:t>
            </a:r>
            <a:r>
              <a:rPr lang="en-US" dirty="0" err="1"/>
              <a:t>ved</a:t>
            </a:r>
            <a:r>
              <a:rPr lang="en-US" dirty="0"/>
              <a:t> den </a:t>
            </a:r>
            <a:r>
              <a:rPr lang="en-US" dirty="0" err="1"/>
              <a:t>vakre</a:t>
            </a:r>
            <a:r>
              <a:rPr lang="en-US" dirty="0"/>
              <a:t> Ramberg </a:t>
            </a:r>
            <a:r>
              <a:rPr lang="en-US" dirty="0" err="1"/>
              <a:t>stranda</a:t>
            </a:r>
            <a:r>
              <a:rPr lang="en-US" dirty="0"/>
              <a:t>. </a:t>
            </a:r>
          </a:p>
          <a:p>
            <a:r>
              <a:rPr lang="en-US" dirty="0"/>
              <a:t>Vi er </a:t>
            </a:r>
            <a:r>
              <a:rPr lang="en-US" dirty="0" err="1"/>
              <a:t>en</a:t>
            </a:r>
            <a:r>
              <a:rPr lang="en-US" dirty="0"/>
              <a:t> </a:t>
            </a:r>
            <a:r>
              <a:rPr lang="en-US" dirty="0" err="1"/>
              <a:t>privateid</a:t>
            </a:r>
            <a:r>
              <a:rPr lang="en-US" dirty="0"/>
              <a:t> </a:t>
            </a:r>
            <a:r>
              <a:rPr lang="en-US" dirty="0" err="1"/>
              <a:t>barnehage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</a:t>
            </a:r>
            <a:r>
              <a:rPr lang="en-US" dirty="0" err="1"/>
              <a:t>også</a:t>
            </a:r>
            <a:r>
              <a:rPr lang="en-US" dirty="0"/>
              <a:t> </a:t>
            </a:r>
            <a:r>
              <a:rPr lang="en-US" dirty="0" err="1"/>
              <a:t>medlem</a:t>
            </a:r>
            <a:r>
              <a:rPr lang="en-US" dirty="0"/>
              <a:t> av </a:t>
            </a:r>
            <a:r>
              <a:rPr lang="en-US"/>
              <a:t>PBL. </a:t>
            </a:r>
            <a:endParaRPr lang="en-US" dirty="0"/>
          </a:p>
          <a:p>
            <a:r>
              <a:rPr lang="en-US" dirty="0"/>
              <a:t>Nubben er </a:t>
            </a:r>
            <a:r>
              <a:rPr lang="en-US" dirty="0" err="1"/>
              <a:t>godkjent</a:t>
            </a:r>
            <a:r>
              <a:rPr lang="en-US" dirty="0"/>
              <a:t> for 39 </a:t>
            </a:r>
            <a:r>
              <a:rPr lang="en-US" dirty="0" err="1"/>
              <a:t>plasser</a:t>
            </a:r>
            <a:r>
              <a:rPr lang="en-US" dirty="0"/>
              <a:t> med et </a:t>
            </a:r>
            <a:r>
              <a:rPr lang="en-US" dirty="0" err="1"/>
              <a:t>lekeareal</a:t>
            </a:r>
            <a:r>
              <a:rPr lang="en-US" dirty="0"/>
              <a:t> </a:t>
            </a:r>
            <a:r>
              <a:rPr lang="en-US" dirty="0" err="1"/>
              <a:t>på</a:t>
            </a:r>
            <a:r>
              <a:rPr lang="en-US" dirty="0"/>
              <a:t> m2 262</a:t>
            </a:r>
          </a:p>
          <a:p>
            <a:r>
              <a:rPr lang="en-US" dirty="0" err="1"/>
              <a:t>Barnehagen</a:t>
            </a:r>
            <a:r>
              <a:rPr lang="en-US" dirty="0"/>
              <a:t> er </a:t>
            </a:r>
            <a:r>
              <a:rPr lang="en-US" dirty="0" err="1"/>
              <a:t>en</a:t>
            </a:r>
            <a:r>
              <a:rPr lang="en-US" dirty="0"/>
              <a:t> barns </a:t>
            </a:r>
            <a:r>
              <a:rPr lang="en-US" dirty="0" err="1"/>
              <a:t>avdeling</a:t>
            </a:r>
            <a:r>
              <a:rPr lang="en-US" dirty="0"/>
              <a:t> </a:t>
            </a:r>
            <a:r>
              <a:rPr lang="en-US" dirty="0" err="1"/>
              <a:t>som</a:t>
            </a:r>
            <a:r>
              <a:rPr lang="en-US" dirty="0"/>
              <a:t> er delt inn </a:t>
            </a:r>
            <a:r>
              <a:rPr lang="en-US" dirty="0" err="1"/>
              <a:t>i</a:t>
            </a:r>
            <a:r>
              <a:rPr lang="en-US" dirty="0"/>
              <a:t> 2 </a:t>
            </a:r>
            <a:r>
              <a:rPr lang="en-US" dirty="0" err="1"/>
              <a:t>grupper</a:t>
            </a:r>
            <a:r>
              <a:rPr lang="en-US" dirty="0"/>
              <a:t>.</a:t>
            </a:r>
          </a:p>
          <a:p>
            <a:pPr lvl="1"/>
            <a:r>
              <a:rPr lang="en-US" dirty="0"/>
              <a:t>Sola 0-2 </a:t>
            </a:r>
            <a:r>
              <a:rPr lang="en-US" dirty="0" err="1"/>
              <a:t>år</a:t>
            </a:r>
            <a:endParaRPr lang="en-US" dirty="0"/>
          </a:p>
          <a:p>
            <a:pPr lvl="1"/>
            <a:r>
              <a:rPr lang="en-US" sz="2000" dirty="0"/>
              <a:t>Nordlyset 3-6 </a:t>
            </a:r>
            <a:r>
              <a:rPr lang="en-US" sz="2000" dirty="0" err="1"/>
              <a:t>år</a:t>
            </a:r>
            <a:endParaRPr lang="en-US" sz="2000" dirty="0"/>
          </a:p>
          <a:p>
            <a:pPr lvl="1"/>
            <a:endParaRPr lang="en-US" sz="2000" dirty="0"/>
          </a:p>
        </p:txBody>
      </p:sp>
      <p:pic>
        <p:nvPicPr>
          <p:cNvPr id="5" name="Plassholder for innhold 4" descr="Et bilde som inneholder tegnefilm, clip art, illustrasjon&#10;&#10;Automatisk generert beskrivelse med middels konfidens">
            <a:extLst>
              <a:ext uri="{FF2B5EF4-FFF2-40B4-BE49-F238E27FC236}">
                <a16:creationId xmlns:a16="http://schemas.microsoft.com/office/drawing/2014/main" id="{4E3B688E-4D30-B80A-01CF-E5627C06151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92125" y="304800"/>
            <a:ext cx="2605255" cy="1425848"/>
          </a:xfrm>
          <a:noFill/>
        </p:spPr>
      </p:pic>
    </p:spTree>
    <p:extLst>
      <p:ext uri="{BB962C8B-B14F-4D97-AF65-F5344CB8AC3E}">
        <p14:creationId xmlns:p14="http://schemas.microsoft.com/office/powerpoint/2010/main" val="28773302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/>
          <p:cNvSpPr>
            <a:spLocks noGrp="1"/>
          </p:cNvSpPr>
          <p:nvPr>
            <p:ph type="title"/>
          </p:nvPr>
        </p:nvSpPr>
        <p:spPr>
          <a:xfrm>
            <a:off x="1058624" y="294668"/>
            <a:ext cx="9372600" cy="1200416"/>
          </a:xfrm>
        </p:spPr>
        <p:txBody>
          <a:bodyPr rtlCol="0"/>
          <a:lstStyle/>
          <a:p>
            <a:pPr rtl="0"/>
            <a:r>
              <a:rPr lang="nb-NO" dirty="0"/>
              <a:t>Personal 2023/2024</a:t>
            </a:r>
          </a:p>
        </p:txBody>
      </p:sp>
      <p:sp>
        <p:nvSpPr>
          <p:cNvPr id="3" name="Plassholder for innhold 2"/>
          <p:cNvSpPr>
            <a:spLocks noGrp="1"/>
          </p:cNvSpPr>
          <p:nvPr>
            <p:ph sz="half" idx="1"/>
          </p:nvPr>
        </p:nvSpPr>
        <p:spPr>
          <a:xfrm>
            <a:off x="1010139" y="1877200"/>
            <a:ext cx="5186126" cy="2610580"/>
          </a:xfrm>
        </p:spPr>
        <p:txBody>
          <a:bodyPr rtlCol="0">
            <a:normAutofit lnSpcReduction="10000"/>
          </a:bodyPr>
          <a:lstStyle/>
          <a:p>
            <a:pPr marL="45720" indent="0" rtl="0">
              <a:buNone/>
            </a:pPr>
            <a:r>
              <a:rPr lang="nb-NO" b="1" dirty="0"/>
              <a:t>Nordlyset 3-6års avdeling</a:t>
            </a:r>
          </a:p>
          <a:p>
            <a:pPr rtl="0"/>
            <a:r>
              <a:rPr lang="nb-NO" dirty="0"/>
              <a:t>Silje Dreyer Eriksen Pedagogisk Leder</a:t>
            </a:r>
          </a:p>
          <a:p>
            <a:pPr rtl="0"/>
            <a:r>
              <a:rPr lang="nb-NO" dirty="0"/>
              <a:t>Anna Mørkved Barnehagelærer/pedagogisk leder</a:t>
            </a:r>
          </a:p>
          <a:p>
            <a:pPr rtl="0"/>
            <a:r>
              <a:rPr lang="nb-NO" dirty="0"/>
              <a:t>Ingrid Nygaard Assistent/Fagarbeider</a:t>
            </a:r>
          </a:p>
          <a:p>
            <a:r>
              <a:rPr lang="nb-NO" dirty="0"/>
              <a:t>Elisabeth Nilsen Assistent</a:t>
            </a:r>
          </a:p>
          <a:p>
            <a:pPr rtl="0"/>
            <a:endParaRPr lang="nb-NO" dirty="0"/>
          </a:p>
        </p:txBody>
      </p:sp>
      <p:sp>
        <p:nvSpPr>
          <p:cNvPr id="4" name="Plassholder for innhold 3"/>
          <p:cNvSpPr>
            <a:spLocks noGrp="1"/>
          </p:cNvSpPr>
          <p:nvPr>
            <p:ph sz="half" idx="2"/>
          </p:nvPr>
        </p:nvSpPr>
        <p:spPr>
          <a:xfrm>
            <a:off x="6442756" y="1877199"/>
            <a:ext cx="5348650" cy="2610580"/>
          </a:xfrm>
        </p:spPr>
        <p:txBody>
          <a:bodyPr rtlCol="0">
            <a:normAutofit lnSpcReduction="10000"/>
          </a:bodyPr>
          <a:lstStyle/>
          <a:p>
            <a:pPr marL="45720" indent="0" rtl="0">
              <a:buNone/>
            </a:pPr>
            <a:r>
              <a:rPr lang="nb-NO" b="1" dirty="0"/>
              <a:t>Sola 0-2 års avdeling</a:t>
            </a:r>
          </a:p>
          <a:p>
            <a:pPr rtl="0"/>
            <a:r>
              <a:rPr lang="nb-NO" dirty="0"/>
              <a:t>Carina Nygård Pedersen Pedagogisk Leder</a:t>
            </a:r>
          </a:p>
          <a:p>
            <a:pPr rtl="0"/>
            <a:r>
              <a:rPr lang="nb-NO" dirty="0"/>
              <a:t>Anja Nygård Pedersen Barnehagelærer/Assistent</a:t>
            </a:r>
          </a:p>
          <a:p>
            <a:pPr rtl="0"/>
            <a:r>
              <a:rPr lang="nb-NO" dirty="0"/>
              <a:t>Beata </a:t>
            </a:r>
            <a:r>
              <a:rPr lang="nb-NO" dirty="0" err="1"/>
              <a:t>Tulodziecka</a:t>
            </a:r>
            <a:r>
              <a:rPr lang="nb-NO" dirty="0"/>
              <a:t> Assistent</a:t>
            </a:r>
          </a:p>
        </p:txBody>
      </p:sp>
      <p:sp>
        <p:nvSpPr>
          <p:cNvPr id="5" name="TekstSylinder 4">
            <a:extLst>
              <a:ext uri="{FF2B5EF4-FFF2-40B4-BE49-F238E27FC236}">
                <a16:creationId xmlns:a16="http://schemas.microsoft.com/office/drawing/2014/main" id="{E5D865CC-68E1-738A-1076-99E5C0B0EB74}"/>
              </a:ext>
            </a:extLst>
          </p:cNvPr>
          <p:cNvSpPr txBox="1"/>
          <p:nvPr/>
        </p:nvSpPr>
        <p:spPr>
          <a:xfrm>
            <a:off x="6442756" y="4810568"/>
            <a:ext cx="4572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00050" indent="-400050">
              <a:buFont typeface="+mj-lt"/>
              <a:buAutoNum type="romanUcPeriod"/>
            </a:pPr>
            <a:r>
              <a:rPr lang="nb-NO" dirty="0"/>
              <a:t>Styrer: 469 16 068</a:t>
            </a:r>
          </a:p>
          <a:p>
            <a:pPr marL="400050" indent="-400050">
              <a:buFont typeface="+mj-lt"/>
              <a:buAutoNum type="romanUcPeriod"/>
            </a:pPr>
            <a:r>
              <a:rPr lang="nb-NO" dirty="0"/>
              <a:t>Nordlyset 917 69 821</a:t>
            </a:r>
          </a:p>
          <a:p>
            <a:pPr marL="400050" indent="-400050">
              <a:buFont typeface="+mj-lt"/>
              <a:buAutoNum type="romanUcPeriod"/>
            </a:pPr>
            <a:r>
              <a:rPr lang="nb-NO" dirty="0"/>
              <a:t>Sola 941 56 684</a:t>
            </a:r>
          </a:p>
        </p:txBody>
      </p:sp>
      <p:pic>
        <p:nvPicPr>
          <p:cNvPr id="6" name="Bilde 5">
            <a:extLst>
              <a:ext uri="{FF2B5EF4-FFF2-40B4-BE49-F238E27FC236}">
                <a16:creationId xmlns:a16="http://schemas.microsoft.com/office/drawing/2014/main" id="{3B48F688-D08B-FC70-4AFE-03866FA705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6183" y="143169"/>
            <a:ext cx="2223996" cy="121714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02010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13BC57-C630-26E3-9A36-DE55376E74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34041" y="304800"/>
            <a:ext cx="9546772" cy="1200416"/>
          </a:xfrm>
        </p:spPr>
        <p:txBody>
          <a:bodyPr/>
          <a:lstStyle/>
          <a:p>
            <a:r>
              <a:rPr lang="nb-NO" dirty="0"/>
              <a:t>Nubben Barnehagedrift AS: Profesjonell Aktør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C6D427F9-F33E-B6E8-FF5C-E72F5315467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034041" y="1715588"/>
            <a:ext cx="9546771" cy="3904427"/>
          </a:xfrm>
        </p:spPr>
        <p:txBody>
          <a:bodyPr>
            <a:normAutofit fontScale="77500" lnSpcReduction="20000"/>
          </a:bodyPr>
          <a:lstStyle/>
          <a:p>
            <a:r>
              <a:rPr lang="nb-NO" dirty="0"/>
              <a:t>Felles faglig forståelse</a:t>
            </a:r>
          </a:p>
          <a:p>
            <a:r>
              <a:rPr lang="nb-NO" dirty="0"/>
              <a:t>Vi har barnas beste i fokus</a:t>
            </a:r>
          </a:p>
          <a:p>
            <a:r>
              <a:rPr lang="nb-NO" dirty="0"/>
              <a:t>Autoritativ voksenstil (Balansere bygging av gode relasjoner med det å stille krav)</a:t>
            </a:r>
          </a:p>
          <a:p>
            <a:r>
              <a:rPr lang="nb-NO" dirty="0"/>
              <a:t>Vi er deltakende og gir rom for barns medvirkning gjennom lek og læring. </a:t>
            </a:r>
          </a:p>
          <a:p>
            <a:r>
              <a:rPr lang="nb-NO" dirty="0"/>
              <a:t>Vi er reflekterende over egen praksis</a:t>
            </a:r>
          </a:p>
          <a:p>
            <a:r>
              <a:rPr lang="nb-NO" dirty="0"/>
              <a:t>Godt samarbeid mellom hjem og barnehage, samt skole og barnehage</a:t>
            </a:r>
          </a:p>
          <a:p>
            <a:r>
              <a:rPr lang="nb-NO" dirty="0"/>
              <a:t>Vi har god kvalitet på det pedagogiske tilbudet</a:t>
            </a:r>
          </a:p>
          <a:p>
            <a:r>
              <a:rPr lang="nb-NO" dirty="0"/>
              <a:t>Vi har fokus på å gjøre barna selvstendig og robuste. </a:t>
            </a:r>
          </a:p>
          <a:p>
            <a:r>
              <a:rPr lang="nb-NO" dirty="0"/>
              <a:t>Vi har en Kompetanseheving plan for våre ansatte. </a:t>
            </a:r>
          </a:p>
          <a:p>
            <a:r>
              <a:rPr lang="nb-NO" dirty="0"/>
              <a:t>Detaljert månedsbrev med innhold om den pedagogiske virksomheten i barnehagen.</a:t>
            </a:r>
          </a:p>
        </p:txBody>
      </p:sp>
    </p:spTree>
    <p:extLst>
      <p:ext uri="{BB962C8B-B14F-4D97-AF65-F5344CB8AC3E}">
        <p14:creationId xmlns:p14="http://schemas.microsoft.com/office/powerpoint/2010/main" val="20811301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>
            <a:extLst>
              <a:ext uri="{FF2B5EF4-FFF2-40B4-BE49-F238E27FC236}">
                <a16:creationId xmlns:a16="http://schemas.microsoft.com/office/drawing/2014/main" id="{9E0AF25D-3BC9-3726-1AC4-F1D2534ED0A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08213" y="304800"/>
            <a:ext cx="9372600" cy="1200416"/>
          </a:xfrm>
        </p:spPr>
        <p:txBody>
          <a:bodyPr/>
          <a:lstStyle/>
          <a:p>
            <a:r>
              <a:rPr lang="nb-NO" dirty="0"/>
              <a:t>Våre hoved områder:</a:t>
            </a:r>
            <a:endParaRPr lang="en-US" dirty="0"/>
          </a:p>
        </p:txBody>
      </p:sp>
      <p:sp>
        <p:nvSpPr>
          <p:cNvPr id="10" name="Text Placeholder 2">
            <a:extLst>
              <a:ext uri="{FF2B5EF4-FFF2-40B4-BE49-F238E27FC236}">
                <a16:creationId xmlns:a16="http://schemas.microsoft.com/office/drawing/2014/main" id="{47B54FDC-3975-7128-CB2D-E29BF8174E8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208213" y="1600200"/>
            <a:ext cx="4572000" cy="823912"/>
          </a:xfrm>
        </p:spPr>
        <p:txBody>
          <a:bodyPr/>
          <a:lstStyle/>
          <a:p>
            <a:r>
              <a:rPr lang="en-US" dirty="0" err="1"/>
              <a:t>Robuste</a:t>
            </a:r>
            <a:r>
              <a:rPr lang="en-US" dirty="0"/>
              <a:t> </a:t>
            </a:r>
            <a:r>
              <a:rPr lang="en-US" dirty="0" err="1"/>
              <a:t>Lofotunga</a:t>
            </a:r>
            <a:endParaRPr lang="en-US" dirty="0"/>
          </a:p>
        </p:txBody>
      </p:sp>
      <p:sp>
        <p:nvSpPr>
          <p:cNvPr id="3" name="Plassholder for innhold 2"/>
          <p:cNvSpPr>
            <a:spLocks noGrp="1"/>
          </p:cNvSpPr>
          <p:nvPr>
            <p:ph sz="half" idx="2"/>
          </p:nvPr>
        </p:nvSpPr>
        <p:spPr>
          <a:xfrm>
            <a:off x="2208213" y="2505075"/>
            <a:ext cx="4572000" cy="3337560"/>
          </a:xfrm>
        </p:spPr>
        <p:txBody>
          <a:bodyPr rtlCol="0">
            <a:normAutofit fontScale="92500" lnSpcReduction="10000"/>
          </a:bodyPr>
          <a:lstStyle/>
          <a:p>
            <a:pPr rtl="0">
              <a:buFont typeface="Arial" panose="020B0604020202020204" pitchFamily="34" charset="0"/>
              <a:buChar char="•"/>
            </a:pPr>
            <a:r>
              <a:rPr lang="nb-NO" dirty="0">
                <a:latin typeface="+mj-lt"/>
              </a:rPr>
              <a:t>Robusthet forstås som evnen et system har til å tåle påkjenninger og stress. 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nb-NO" dirty="0">
                <a:latin typeface="+mj-lt"/>
              </a:rPr>
              <a:t>Med mye utetid og planlagte turer vil vi gjøre barna vant med å være ute i all slags vær og vind: «Det finnes ikke  dårlig vær, bare dårlige klær».</a:t>
            </a:r>
          </a:p>
          <a:p>
            <a:pPr rtl="0">
              <a:buFont typeface="Arial" panose="020B0604020202020204" pitchFamily="34" charset="0"/>
              <a:buChar char="•"/>
            </a:pPr>
            <a:r>
              <a:rPr lang="nb-NO" dirty="0">
                <a:latin typeface="+mj-lt"/>
              </a:rPr>
              <a:t>Med Rambergstranda som nærmeste nabo, Bestefarskogen og </a:t>
            </a:r>
            <a:r>
              <a:rPr lang="nb-NO" dirty="0" err="1">
                <a:latin typeface="+mj-lt"/>
              </a:rPr>
              <a:t>Lungård</a:t>
            </a:r>
            <a:r>
              <a:rPr lang="nb-NO" dirty="0">
                <a:latin typeface="+mj-lt"/>
              </a:rPr>
              <a:t> i lokalmiljøet som vi besøker ofte blir barna eksponert for naturmulighetene i nærmiljøet. </a:t>
            </a:r>
          </a:p>
          <a:p>
            <a:pPr rtl="0">
              <a:buFontTx/>
              <a:buChar char="-"/>
            </a:pPr>
            <a:endParaRPr lang="nb-NO" dirty="0"/>
          </a:p>
        </p:txBody>
      </p:sp>
      <p:sp>
        <p:nvSpPr>
          <p:cNvPr id="12" name="Text Placeholder 4">
            <a:extLst>
              <a:ext uri="{FF2B5EF4-FFF2-40B4-BE49-F238E27FC236}">
                <a16:creationId xmlns:a16="http://schemas.microsoft.com/office/drawing/2014/main" id="{29BF7E59-6DF7-996C-B499-9D080E05430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7008813" y="1600200"/>
            <a:ext cx="4572000" cy="823912"/>
          </a:xfrm>
        </p:spPr>
        <p:txBody>
          <a:bodyPr/>
          <a:lstStyle/>
          <a:p>
            <a:r>
              <a:rPr lang="en-US" dirty="0" err="1"/>
              <a:t>Helsefremmende</a:t>
            </a:r>
            <a:r>
              <a:rPr lang="en-US" dirty="0"/>
              <a:t> </a:t>
            </a:r>
            <a:r>
              <a:rPr lang="en-US" dirty="0" err="1"/>
              <a:t>barnehage</a:t>
            </a:r>
            <a:endParaRPr lang="en-US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42E55C5C-AFD9-4DE5-7BC5-9F5588E9910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7008813" y="2505075"/>
            <a:ext cx="4572000" cy="3337560"/>
          </a:xfrm>
        </p:spPr>
        <p:txBody>
          <a:bodyPr>
            <a:normAutofit fontScale="92500" lnSpcReduction="1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ptos Serif" panose="020B0502040204020203" pitchFamily="18" charset="0"/>
              </a:rPr>
              <a:t>I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april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2018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ble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vi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sertifisert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som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Helsefremmende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>
                <a:latin typeface="+mj-lt"/>
                <a:cs typeface="Aptos Serif" panose="020B0502040204020203" pitchFamily="18" charset="0"/>
              </a:rPr>
              <a:t>Sunne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måltider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til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lunsj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og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frukt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og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varmåltider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1 gang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i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uken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Aptos Serif" panose="020B0502040204020203" pitchFamily="18" charset="0"/>
              </a:rPr>
              <a:t>Gode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holdninger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til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Kropp,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aktiviteter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og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følelsen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av at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hjertepumpa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går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Aptos Serif" panose="020B0502040204020203" pitchFamily="18" charset="0"/>
              </a:rPr>
              <a:t>Trygge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,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inkluderende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og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engasjerte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voksne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. 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n-US" dirty="0" err="1">
                <a:latin typeface="+mj-lt"/>
                <a:cs typeface="Aptos Serif" panose="020B0502040204020203" pitchFamily="18" charset="0"/>
              </a:rPr>
              <a:t>Spesiallaget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 </a:t>
            </a:r>
            <a:r>
              <a:rPr lang="en-US" dirty="0" err="1">
                <a:latin typeface="+mj-lt"/>
                <a:cs typeface="Aptos Serif" panose="020B0502040204020203" pitchFamily="18" charset="0"/>
              </a:rPr>
              <a:t>aktivitetskort</a:t>
            </a:r>
            <a:r>
              <a:rPr lang="en-US" dirty="0">
                <a:latin typeface="+mj-lt"/>
                <a:cs typeface="Aptos Serif" panose="020B0502040204020203" pitchFamily="18" charset="0"/>
              </a:rPr>
              <a:t>.</a:t>
            </a:r>
          </a:p>
        </p:txBody>
      </p:sp>
      <p:pic>
        <p:nvPicPr>
          <p:cNvPr id="16" name="Bilde 15">
            <a:extLst>
              <a:ext uri="{FF2B5EF4-FFF2-40B4-BE49-F238E27FC236}">
                <a16:creationId xmlns:a16="http://schemas.microsoft.com/office/drawing/2014/main" id="{FFCDCD26-D365-C0CA-FA73-D735806768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92707" y="304800"/>
            <a:ext cx="2193437" cy="120041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70882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68C54C-DB67-33B4-0D10-E8FFCFB4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750" y="287383"/>
            <a:ext cx="8362406" cy="592183"/>
          </a:xfrm>
        </p:spPr>
        <p:txBody>
          <a:bodyPr/>
          <a:lstStyle/>
          <a:p>
            <a:r>
              <a:rPr lang="nb-NO" dirty="0"/>
              <a:t>Satsning områder: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A4A673B0-29B5-BBD2-F322-120C05444E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697820925"/>
              </p:ext>
            </p:extLst>
          </p:nvPr>
        </p:nvGraphicFramePr>
        <p:xfrm>
          <a:off x="884509" y="879566"/>
          <a:ext cx="10436634" cy="45222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30882">
                  <a:extLst>
                    <a:ext uri="{9D8B030D-6E8A-4147-A177-3AD203B41FA5}">
                      <a16:colId xmlns:a16="http://schemas.microsoft.com/office/drawing/2014/main" val="2316732496"/>
                    </a:ext>
                  </a:extLst>
                </a:gridCol>
                <a:gridCol w="4926874">
                  <a:extLst>
                    <a:ext uri="{9D8B030D-6E8A-4147-A177-3AD203B41FA5}">
                      <a16:colId xmlns:a16="http://schemas.microsoft.com/office/drawing/2014/main" val="2005231370"/>
                    </a:ext>
                  </a:extLst>
                </a:gridCol>
                <a:gridCol w="3478878">
                  <a:extLst>
                    <a:ext uri="{9D8B030D-6E8A-4147-A177-3AD203B41FA5}">
                      <a16:colId xmlns:a16="http://schemas.microsoft.com/office/drawing/2014/main" val="2561000894"/>
                    </a:ext>
                  </a:extLst>
                </a:gridCol>
              </a:tblGrid>
              <a:tr h="34579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TILTAK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167412"/>
                  </a:ext>
                </a:extLst>
              </a:tr>
              <a:tr h="216122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Nærmiljøet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Styrke barnas kunnskaper og tilknytning til nærmiljøet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Bidra til at barna medvirker til å utforske og oppdage nærmiljøet samt bli trygge nært vann.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Førskoleaktiviterer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/>
                        <a:t>Trygg Trafikk</a:t>
                      </a:r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Utflukter til nærmiljøet som: Skole, skog, sjø, sentrum og idrettsanlegg.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Jevne turer til butikk og kafe for å se hvordan den dagligdagse hverdagen ser ut.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94227"/>
                  </a:ext>
                </a:extLst>
              </a:tr>
              <a:tr h="199531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Fysisk aktivitet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Fremme grov og fin motorisk bevegelse.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Aktivitetskort som skal fremme hjertepumpa i barnehagehverdagen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Helsefremmende barnehage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Fysisk miljø tilpasset for fysiske aktiviteter samt rom for ro, hvile og avslapping.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Rom og tid for aktiviteter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Kompetanse økning i planlegging og organisering av fysiske miljøer.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Turer og bevegelseslek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Rom tilpasset for hvil og ro.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67796123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068C54C-DB67-33B4-0D10-E8FFCFB428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2750" y="287383"/>
            <a:ext cx="8362406" cy="592183"/>
          </a:xfrm>
        </p:spPr>
        <p:txBody>
          <a:bodyPr/>
          <a:lstStyle/>
          <a:p>
            <a:r>
              <a:rPr lang="nb-NO" dirty="0"/>
              <a:t>Satsning områder:</a:t>
            </a:r>
          </a:p>
        </p:txBody>
      </p:sp>
      <p:graphicFrame>
        <p:nvGraphicFramePr>
          <p:cNvPr id="5" name="Tabell 5">
            <a:extLst>
              <a:ext uri="{FF2B5EF4-FFF2-40B4-BE49-F238E27FC236}">
                <a16:creationId xmlns:a16="http://schemas.microsoft.com/office/drawing/2014/main" id="{A4A673B0-29B5-BBD2-F322-120C05444E0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719723237"/>
              </p:ext>
            </p:extLst>
          </p:nvPr>
        </p:nvGraphicFramePr>
        <p:xfrm>
          <a:off x="884509" y="879566"/>
          <a:ext cx="10436634" cy="4522296"/>
        </p:xfrm>
        <a:graphic>
          <a:graphicData uri="http://schemas.openxmlformats.org/drawingml/2006/table">
            <a:tbl>
              <a:tblPr firstRow="1" bandRow="1">
                <a:tableStyleId>{B301B821-A1FF-4177-AEE7-76D212191A09}</a:tableStyleId>
              </a:tblPr>
              <a:tblGrid>
                <a:gridCol w="2093822">
                  <a:extLst>
                    <a:ext uri="{9D8B030D-6E8A-4147-A177-3AD203B41FA5}">
                      <a16:colId xmlns:a16="http://schemas.microsoft.com/office/drawing/2014/main" val="2316732496"/>
                    </a:ext>
                  </a:extLst>
                </a:gridCol>
                <a:gridCol w="4863934">
                  <a:extLst>
                    <a:ext uri="{9D8B030D-6E8A-4147-A177-3AD203B41FA5}">
                      <a16:colId xmlns:a16="http://schemas.microsoft.com/office/drawing/2014/main" val="2005231370"/>
                    </a:ext>
                  </a:extLst>
                </a:gridCol>
                <a:gridCol w="3478878">
                  <a:extLst>
                    <a:ext uri="{9D8B030D-6E8A-4147-A177-3AD203B41FA5}">
                      <a16:colId xmlns:a16="http://schemas.microsoft.com/office/drawing/2014/main" val="2561000894"/>
                    </a:ext>
                  </a:extLst>
                </a:gridCol>
              </a:tblGrid>
              <a:tr h="345796">
                <a:tc>
                  <a:txBody>
                    <a:bodyPr/>
                    <a:lstStyle/>
                    <a:p>
                      <a:endParaRPr lang="nb-NO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MÅL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nb-NO" dirty="0"/>
                        <a:t>TILTAK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3167412"/>
                  </a:ext>
                </a:extLst>
              </a:tr>
              <a:tr h="216122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Sosial utvikling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Øve opp evnen til å vise empati, samarbeid og problemløsning.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Gi barna tro på seg selv og egne ferdigheter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Få en venn, være en venn, holde på en venn.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Hovedtema: </a:t>
                      </a:r>
                      <a:r>
                        <a:rPr lang="nb-NO" dirty="0" err="1"/>
                        <a:t>Snakkepakken</a:t>
                      </a:r>
                      <a:endParaRPr lang="nb-NO" dirty="0"/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Samlingsstund om mobbing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Samlingsstund om å være en venn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Kohorter som varierer.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endParaRPr lang="nb-NO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00594227"/>
                  </a:ext>
                </a:extLst>
              </a:tr>
              <a:tr h="1995313"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Sunn Mat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Næringsrike måltider med frukt og grønt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Variert og allsidig mattilbud 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Utvikle matglede og sunne helsevaner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Hjemme laget brød og varmmåltider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Det gode måltidet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Måltidet som pedagogisk mulighet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Gode hjelpere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Fokus på mat og måltidet (bordskikk)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Fokus på sunne og gode måltider.</a:t>
                      </a:r>
                    </a:p>
                    <a:p>
                      <a:pPr marL="342900" indent="-342900">
                        <a:buFont typeface="+mj-lt"/>
                        <a:buAutoNum type="arabicParenR"/>
                      </a:pPr>
                      <a:r>
                        <a:rPr lang="nb-NO" dirty="0"/>
                        <a:t>Lite sukker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264271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6707288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9FD4F55-9609-D6FB-07B4-7E38ADEA5D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b-NO" dirty="0"/>
              <a:t>Barnehagens Verdigrunnlag i henhold til Rammeplanen: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4D5F7986-B148-E888-8072-6CF09E724E4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208213" y="1600200"/>
            <a:ext cx="9372600" cy="3555274"/>
          </a:xfrm>
        </p:spPr>
        <p:txBody>
          <a:bodyPr>
            <a:normAutofit lnSpcReduction="10000"/>
          </a:bodyPr>
          <a:lstStyle/>
          <a:p>
            <a:r>
              <a:rPr lang="nb-NO" b="1" dirty="0"/>
              <a:t>Kapt. 1 Barnehagens verdigrunnlag: Barn og barndom «</a:t>
            </a:r>
            <a:r>
              <a:rPr lang="nb-NO" dirty="0"/>
              <a:t>Barnehagen skal anerkjenne og ivareta barndommens egenverdi».</a:t>
            </a:r>
          </a:p>
          <a:p>
            <a:r>
              <a:rPr lang="nb-NO" b="1" dirty="0"/>
              <a:t>Kapt. 1 Livsmestring og Helse: </a:t>
            </a:r>
            <a:r>
              <a:rPr lang="nb-NO" dirty="0"/>
              <a:t>«Barnas fysiske og psykiske helse skal fremmes i barnehagen».</a:t>
            </a:r>
          </a:p>
          <a:p>
            <a:r>
              <a:rPr lang="nb-NO" b="1" dirty="0"/>
              <a:t>Kapt. 3 Barnehagens formål og innhold: Fremme vennskap og felleskap: </a:t>
            </a:r>
            <a:r>
              <a:rPr lang="nb-NO" dirty="0"/>
              <a:t>Sosial kompetanse er en forutsetning for å fungere godt sammen med andre og omfatter ferdigheter, kunnskaper og holdninger som utvikles gjennom sosialt samspill». </a:t>
            </a:r>
          </a:p>
          <a:p>
            <a:r>
              <a:rPr lang="nb-NO" b="1" dirty="0"/>
              <a:t>Kapt. 9 Barnehagens fagområder: Nærmiljø og samfunn: </a:t>
            </a:r>
            <a:r>
              <a:rPr lang="nb-NO" dirty="0"/>
              <a:t>«Bidra til kunnskaper om og erfaring med lokale tradisjoner, samfunnsinstitusjoner og yrker slik at barna kan oppleve tilhørighet til nærmiljøet». </a:t>
            </a:r>
          </a:p>
          <a:p>
            <a:endParaRPr lang="nb-NO" dirty="0"/>
          </a:p>
          <a:p>
            <a:endParaRPr lang="nb-NO" dirty="0"/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5BF95BAF-722E-FA21-E9AF-CA496F28288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2126275" y="5329645"/>
            <a:ext cx="9307876" cy="646611"/>
          </a:xfrm>
        </p:spPr>
        <p:txBody>
          <a:bodyPr>
            <a:normAutofit lnSpcReduction="10000"/>
          </a:bodyPr>
          <a:lstStyle/>
          <a:p>
            <a:r>
              <a:rPr lang="nb-NO" b="1" dirty="0">
                <a:hlinkClick r:id="rId2"/>
              </a:rPr>
              <a:t>https://www.udir.no/laring-og-trivsel/rammeplan-for-barnehagen/</a:t>
            </a:r>
            <a:endParaRPr lang="nb-NO" b="1" dirty="0"/>
          </a:p>
          <a:p>
            <a:endParaRPr lang="nb-NO" dirty="0"/>
          </a:p>
          <a:p>
            <a:endParaRPr lang="nb-NO" dirty="0"/>
          </a:p>
        </p:txBody>
      </p:sp>
    </p:spTree>
    <p:extLst>
      <p:ext uri="{BB962C8B-B14F-4D97-AF65-F5344CB8AC3E}">
        <p14:creationId xmlns:p14="http://schemas.microsoft.com/office/powerpoint/2010/main" val="1806185747"/>
      </p:ext>
    </p:extLst>
  </p:cSld>
  <p:clrMapOvr>
    <a:masterClrMapping/>
  </p:clrMapOvr>
</p:sld>
</file>

<file path=ppt/theme/theme1.xml><?xml version="1.0" encoding="utf-8"?>
<a:theme xmlns:a="http://schemas.openxmlformats.org/drawingml/2006/main" name="Barn som leker 16 x 9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9532257_TF03461883" id="{52F26A2F-9089-44AD-82A2-36143F68DA91}" vid="{54CB5748-5F4F-4875-B5AB-60249300107E}"/>
    </a:ext>
  </a:extLst>
</a:theme>
</file>

<file path=ppt/theme/theme2.xml><?xml version="1.0" encoding="utf-8"?>
<a:theme xmlns:a="http://schemas.openxmlformats.org/drawingml/2006/main" name="Office-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-tema">
  <a:themeElements>
    <a:clrScheme name="Children Happy">
      <a:dk1>
        <a:srgbClr val="595959"/>
      </a:dk1>
      <a:lt1>
        <a:sysClr val="window" lastClr="FFFFFF"/>
      </a:lt1>
      <a:dk2>
        <a:srgbClr val="000000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9D66D"/>
      </a:accent5>
      <a:accent6>
        <a:srgbClr val="838383"/>
      </a:accent6>
      <a:hlink>
        <a:srgbClr val="F59E00"/>
      </a:hlink>
      <a:folHlink>
        <a:srgbClr val="B2B2B2"/>
      </a:folHlink>
    </a:clrScheme>
    <a:fontScheme name="Euphemia">
      <a:majorFont>
        <a:latin typeface="Euphemia"/>
        <a:ea typeface=""/>
        <a:cs typeface=""/>
      </a:majorFont>
      <a:minorFont>
        <a:latin typeface="Euphemi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7AB3F22C06792244BA2670EC1DDB79F0" ma:contentTypeVersion="3" ma:contentTypeDescription="Opprett et nytt dokument." ma:contentTypeScope="" ma:versionID="1e068dcd8ce0f1e2db4056c0af06cff5">
  <xsd:schema xmlns:xsd="http://www.w3.org/2001/XMLSchema" xmlns:xs="http://www.w3.org/2001/XMLSchema" xmlns:p="http://schemas.microsoft.com/office/2006/metadata/properties" xmlns:ns2="f84746c5-df2a-4d9d-b64f-51de8ac5b0a1" xmlns:ns3="7fe5d6ee-3c44-4055-8b99-66244b721d9d" targetNamespace="http://schemas.microsoft.com/office/2006/metadata/properties" ma:root="true" ma:fieldsID="73aa45d326cb05c52547ba0be75d75ba" ns2:_="" ns3:_="">
    <xsd:import namespace="f84746c5-df2a-4d9d-b64f-51de8ac5b0a1"/>
    <xsd:import namespace="7fe5d6ee-3c44-4055-8b99-66244b721d9d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84746c5-df2a-4d9d-b64f-51de8ac5b0a1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Dokument-ID-verdi" ma:description="Verdien for dokument-IDen som er tilordnet elementet." ma:indexed="true" ma:internalName="_dlc_DocId" ma:readOnly="true">
      <xsd:simpleType>
        <xsd:restriction base="dms:Text"/>
      </xsd:simpleType>
    </xsd:element>
    <xsd:element name="_dlc_DocIdUrl" ma:index="9" nillable="true" ma:displayName="Dokument-ID" ma:description="Fast kobling til dokumente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fe5d6ee-3c44-4055-8b99-66244b721d9d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1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2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3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nholdstype"/>
        <xsd:element ref="dc:title" minOccurs="0" maxOccurs="1" ma:index="4" ma:displayName="Tit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f84746c5-df2a-4d9d-b64f-51de8ac5b0a1">K3UJVTYUDV5S-413142495-40</_dlc_DocId>
    <_dlc_DocIdUrl xmlns="f84746c5-df2a-4d9d-b64f-51de8ac5b0a1">
      <Url>https://nubben.sharepoint.com/sites/Intranet/_layouts/15/DocIdRedir.aspx?ID=K3UJVTYUDV5S-413142495-40</Url>
      <Description>K3UJVTYUDV5S-413142495-40</Description>
    </_dlc_DocIdUrl>
  </documentManagement>
</p:properties>
</file>

<file path=customXml/itemProps1.xml><?xml version="1.0" encoding="utf-8"?>
<ds:datastoreItem xmlns:ds="http://schemas.openxmlformats.org/officeDocument/2006/customXml" ds:itemID="{0179EAAA-70BF-4595-9253-BDF5585405C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FF97A88A-7C80-4FD0-970D-8956D7FBA36D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CEBC5C8-36B8-4B7D-82A2-E9CE1974701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84746c5-df2a-4d9d-b64f-51de8ac5b0a1"/>
    <ds:schemaRef ds:uri="7fe5d6ee-3c44-4055-8b99-66244b721d9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4A221B3-BFF8-47C4-A98B-5B85B51EB60D}">
  <ds:schemaRefs>
    <ds:schemaRef ds:uri="http://purl.org/dc/dcmitype/"/>
    <ds:schemaRef ds:uri="http://purl.org/dc/elements/1.1/"/>
    <ds:schemaRef ds:uri="http://schemas.microsoft.com/office/infopath/2007/PartnerControls"/>
    <ds:schemaRef ds:uri="http://schemas.microsoft.com/office/2006/documentManagement/types"/>
    <ds:schemaRef ds:uri="http://schemas.openxmlformats.org/package/2006/metadata/core-properties"/>
    <ds:schemaRef ds:uri="7fe5d6ee-3c44-4055-8b99-66244b721d9d"/>
    <ds:schemaRef ds:uri="http://www.w3.org/XML/1998/namespace"/>
    <ds:schemaRef ds:uri="f84746c5-df2a-4d9d-b64f-51de8ac5b0a1"/>
    <ds:schemaRef ds:uri="http://schemas.microsoft.com/office/2006/metadata/properties"/>
    <ds:schemaRef ds:uri="http://purl.org/dc/terms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Barn som leker – presentasjonsutforming for utdanning (tegneserieillustrasjon, bredformat)</Template>
  <TotalTime>9363</TotalTime>
  <Words>1819</Words>
  <Application>Microsoft Office PowerPoint</Application>
  <PresentationFormat>Widescreen</PresentationFormat>
  <Paragraphs>298</Paragraphs>
  <Slides>26</Slides>
  <Notes>6</Notes>
  <HiddenSlides>0</HiddenSlides>
  <MMClips>0</MMClips>
  <ScaleCrop>false</ScaleCrop>
  <HeadingPairs>
    <vt:vector size="6" baseType="variant">
      <vt:variant>
        <vt:lpstr>Brukte skrifter</vt:lpstr>
      </vt:variant>
      <vt:variant>
        <vt:i4>6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26</vt:i4>
      </vt:variant>
    </vt:vector>
  </HeadingPairs>
  <TitlesOfParts>
    <vt:vector size="33" baseType="lpstr">
      <vt:lpstr>-apple-system</vt:lpstr>
      <vt:lpstr>Arial</vt:lpstr>
      <vt:lpstr>Calibri</vt:lpstr>
      <vt:lpstr>Euphemia</vt:lpstr>
      <vt:lpstr>Times New Roman</vt:lpstr>
      <vt:lpstr>Wingdings</vt:lpstr>
      <vt:lpstr>Barn som leker 16 x 9</vt:lpstr>
      <vt:lpstr>Årsplan for Nubben Barnehagedrift AS</vt:lpstr>
      <vt:lpstr>Velkommen til Nubben Barnehage!</vt:lpstr>
      <vt:lpstr>Nubben Barnehagedrift AS</vt:lpstr>
      <vt:lpstr>Personal 2023/2024</vt:lpstr>
      <vt:lpstr>Nubben Barnehagedrift AS: Profesjonell Aktør</vt:lpstr>
      <vt:lpstr>Våre hoved områder:</vt:lpstr>
      <vt:lpstr>Satsning områder:</vt:lpstr>
      <vt:lpstr>Satsning områder:</vt:lpstr>
      <vt:lpstr>Barnehagens Verdigrunnlag i henhold til Rammeplanen:</vt:lpstr>
      <vt:lpstr>Samarbeidsutvalget 2023/2024</vt:lpstr>
      <vt:lpstr>1. Tavla/Agenda: Viktig informasjon/månedsbrev  2. Meldinger: Sykt barn/sensitiv informasjon  3. Bilder: Pedagogisk dokumentasjon  4. SU/FORELDRELISTE  5. Samtykke inne på Kidplan. Bilder/kontaktliste etc…  Er barnet ditt syk/ferie eller noe annet? Legg inn på Kidplan   </vt:lpstr>
      <vt:lpstr>Navnelapper</vt:lpstr>
      <vt:lpstr>Dagsrytme </vt:lpstr>
      <vt:lpstr>Sjekkliste for Klær:</vt:lpstr>
      <vt:lpstr>Parkering/Trafikk</vt:lpstr>
      <vt:lpstr>Planleggingsdager 2023/2024</vt:lpstr>
      <vt:lpstr>Åpningstid og ferie i Nubben Barnehage</vt:lpstr>
      <vt:lpstr>PowerPoint-presentasjon</vt:lpstr>
      <vt:lpstr>Nytt Tema for i år: SNAKKEPAKKEN</vt:lpstr>
      <vt:lpstr>Viktige datoer og tema for barnehageåret </vt:lpstr>
      <vt:lpstr>Viktige datoer og tema for barnehageåret </vt:lpstr>
      <vt:lpstr>Viktige datoer og tema for barnehageåret </vt:lpstr>
      <vt:lpstr>Viktige datoer og tema for barnehageåret </vt:lpstr>
      <vt:lpstr>Viktige datoer og tema for barnehageåret </vt:lpstr>
      <vt:lpstr>Viktige datoer og tema for barnehageåret </vt:lpstr>
      <vt:lpstr>Takk for oss!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Temaplan for Nubben Barnehagedrift AS</dc:title>
  <dc:creator>Styrer Nubben Barnehage</dc:creator>
  <cp:lastModifiedBy>Styrer Nubben Barnehage</cp:lastModifiedBy>
  <cp:revision>13</cp:revision>
  <dcterms:created xsi:type="dcterms:W3CDTF">2023-08-22T11:29:08Z</dcterms:created>
  <dcterms:modified xsi:type="dcterms:W3CDTF">2024-01-11T10:44:07Z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_dlc_DocIdItemGuid">
    <vt:lpwstr>0da3e605-ea24-448d-80a5-b0e7d341865d</vt:lpwstr>
  </property>
  <property fmtid="{D5CDD505-2E9C-101B-9397-08002B2CF9AE}" pid="3" name="ContentTypeId">
    <vt:lpwstr>0x0101007AB3F22C06792244BA2670EC1DDB79F0</vt:lpwstr>
  </property>
</Properties>
</file>